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1" r:id="rId3"/>
    <p:sldId id="268" r:id="rId4"/>
    <p:sldId id="258" r:id="rId5"/>
    <p:sldId id="257" r:id="rId6"/>
    <p:sldId id="284" r:id="rId7"/>
    <p:sldId id="267" r:id="rId8"/>
    <p:sldId id="273" r:id="rId9"/>
    <p:sldId id="265" r:id="rId10"/>
    <p:sldId id="260" r:id="rId11"/>
    <p:sldId id="297" r:id="rId12"/>
    <p:sldId id="298" r:id="rId13"/>
    <p:sldId id="287" r:id="rId14"/>
    <p:sldId id="292" r:id="rId15"/>
    <p:sldId id="293" r:id="rId16"/>
    <p:sldId id="294" r:id="rId17"/>
    <p:sldId id="299" r:id="rId18"/>
    <p:sldId id="283" r:id="rId19"/>
    <p:sldId id="276" r:id="rId20"/>
    <p:sldId id="290" r:id="rId21"/>
    <p:sldId id="291" r:id="rId22"/>
    <p:sldId id="266" r:id="rId23"/>
    <p:sldId id="277" r:id="rId24"/>
    <p:sldId id="295" r:id="rId25"/>
    <p:sldId id="269" r:id="rId26"/>
    <p:sldId id="261" r:id="rId27"/>
    <p:sldId id="280"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BFC8"/>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1" autoAdjust="0"/>
    <p:restoredTop sz="79201" autoAdjust="0"/>
  </p:normalViewPr>
  <p:slideViewPr>
    <p:cSldViewPr snapToGrid="0">
      <p:cViewPr varScale="1">
        <p:scale>
          <a:sx n="90" d="100"/>
          <a:sy n="90" d="100"/>
        </p:scale>
        <p:origin x="1098" y="10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LR:</a:t>
            </a:r>
            <a:r>
              <a:rPr lang="en-US" baseline="0"/>
              <a:t> </a:t>
            </a:r>
            <a:r>
              <a:rPr lang="en-US"/>
              <a:t>Coefficients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Coefficients</c:v>
                </c:pt>
              </c:strCache>
            </c:strRef>
          </c:tx>
          <c:spPr>
            <a:solidFill>
              <a:schemeClr val="accent1"/>
            </a:solidFill>
            <a:ln>
              <a:noFill/>
            </a:ln>
            <a:effectLst/>
          </c:spPr>
          <c:invertIfNegative val="0"/>
          <c:cat>
            <c:strRef>
              <c:f>Sheet1!$A$2:$A$10</c:f>
              <c:strCache>
                <c:ptCount val="9"/>
                <c:pt idx="0">
                  <c:v>stnpressure_roll7_lag28</c:v>
                </c:pt>
                <c:pt idx="1">
                  <c:v>dewpoint</c:v>
                </c:pt>
                <c:pt idx="2">
                  <c:v>tavg</c:v>
                </c:pt>
                <c:pt idx="3">
                  <c:v>…</c:v>
                </c:pt>
                <c:pt idx="4">
                  <c:v>…</c:v>
                </c:pt>
                <c:pt idx="5">
                  <c:v>…</c:v>
                </c:pt>
                <c:pt idx="6">
                  <c:v>daylighthours</c:v>
                </c:pt>
                <c:pt idx="7">
                  <c:v>culex_restuans</c:v>
                </c:pt>
                <c:pt idx="8">
                  <c:v>depart</c:v>
                </c:pt>
              </c:strCache>
            </c:strRef>
          </c:cat>
          <c:val>
            <c:numRef>
              <c:f>Sheet1!$B$2:$B$10</c:f>
              <c:numCache>
                <c:formatCode>General</c:formatCode>
                <c:ptCount val="9"/>
                <c:pt idx="0">
                  <c:v>2.1381299999999999</c:v>
                </c:pt>
                <c:pt idx="1">
                  <c:v>1.958766</c:v>
                </c:pt>
                <c:pt idx="2">
                  <c:v>1.8499570000000001</c:v>
                </c:pt>
                <c:pt idx="6">
                  <c:v>-2.3598129999999999</c:v>
                </c:pt>
                <c:pt idx="7">
                  <c:v>-2.810066</c:v>
                </c:pt>
                <c:pt idx="8">
                  <c:v>-3.2246709999999998</c:v>
                </c:pt>
              </c:numCache>
            </c:numRef>
          </c:val>
          <c:extLst>
            <c:ext xmlns:c16="http://schemas.microsoft.com/office/drawing/2014/chart" uri="{C3380CC4-5D6E-409C-BE32-E72D297353CC}">
              <c16:uniqueId val="{00000000-12BE-4FA7-B863-145F9316045E}"/>
            </c:ext>
          </c:extLst>
        </c:ser>
        <c:dLbls>
          <c:showLegendKey val="0"/>
          <c:showVal val="0"/>
          <c:showCatName val="0"/>
          <c:showSerName val="0"/>
          <c:showPercent val="0"/>
          <c:showBubbleSize val="0"/>
        </c:dLbls>
        <c:gapWidth val="182"/>
        <c:axId val="494065487"/>
        <c:axId val="494064239"/>
      </c:barChart>
      <c:catAx>
        <c:axId val="494065487"/>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94064239"/>
        <c:crosses val="autoZero"/>
        <c:auto val="1"/>
        <c:lblAlgn val="ctr"/>
        <c:lblOffset val="100"/>
        <c:noMultiLvlLbl val="0"/>
      </c:catAx>
      <c:valAx>
        <c:axId val="4940642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4065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RF: Feature Importance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cat>
            <c:strRef>
              <c:f>Sheet1!$A$18:$A$28</c:f>
              <c:strCache>
                <c:ptCount val="11"/>
                <c:pt idx="0">
                  <c:v>daylighthours</c:v>
                </c:pt>
                <c:pt idx="1">
                  <c:v>culex_restuans</c:v>
                </c:pt>
                <c:pt idx="2">
                  <c:v>resultspeed_roll7_lag28</c:v>
                </c:pt>
                <c:pt idx="3">
                  <c:v>relative_humidity</c:v>
                </c:pt>
                <c:pt idx="4">
                  <c:v>cool</c:v>
                </c:pt>
                <c:pt idx="5">
                  <c:v>tavg</c:v>
                </c:pt>
                <c:pt idx="6">
                  <c:v>culex_pipiens/restuans</c:v>
                </c:pt>
                <c:pt idx="7">
                  <c:v>culex_pipiens</c:v>
                </c:pt>
                <c:pt idx="8">
                  <c:v>…</c:v>
                </c:pt>
                <c:pt idx="9">
                  <c:v>…</c:v>
                </c:pt>
                <c:pt idx="10">
                  <c:v>…</c:v>
                </c:pt>
              </c:strCache>
            </c:strRef>
          </c:cat>
          <c:val>
            <c:numRef>
              <c:f>Sheet1!$B$18:$B$28</c:f>
              <c:numCache>
                <c:formatCode>General</c:formatCode>
                <c:ptCount val="11"/>
                <c:pt idx="0">
                  <c:v>0.22233772468171101</c:v>
                </c:pt>
                <c:pt idx="1">
                  <c:v>8.6451071890752795E-2</c:v>
                </c:pt>
                <c:pt idx="2">
                  <c:v>8.3732831258530593E-2</c:v>
                </c:pt>
                <c:pt idx="3">
                  <c:v>7.3734808257196999E-2</c:v>
                </c:pt>
                <c:pt idx="4">
                  <c:v>7.0187756272916402E-2</c:v>
                </c:pt>
                <c:pt idx="5">
                  <c:v>7.00449752754599E-2</c:v>
                </c:pt>
                <c:pt idx="6">
                  <c:v>5.8611025090401399E-2</c:v>
                </c:pt>
                <c:pt idx="7">
                  <c:v>5.5769260588115398E-2</c:v>
                </c:pt>
              </c:numCache>
            </c:numRef>
          </c:val>
          <c:extLst>
            <c:ext xmlns:c16="http://schemas.microsoft.com/office/drawing/2014/chart" uri="{C3380CC4-5D6E-409C-BE32-E72D297353CC}">
              <c16:uniqueId val="{00000000-D9D3-45A0-B691-2E6083CE3D8F}"/>
            </c:ext>
          </c:extLst>
        </c:ser>
        <c:dLbls>
          <c:showLegendKey val="0"/>
          <c:showVal val="0"/>
          <c:showCatName val="0"/>
          <c:showSerName val="0"/>
          <c:showPercent val="0"/>
          <c:showBubbleSize val="0"/>
        </c:dLbls>
        <c:gapWidth val="182"/>
        <c:axId val="528462735"/>
        <c:axId val="528462319"/>
      </c:barChart>
      <c:catAx>
        <c:axId val="52846273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462319"/>
        <c:crosses val="autoZero"/>
        <c:auto val="1"/>
        <c:lblAlgn val="ctr"/>
        <c:lblOffset val="100"/>
        <c:noMultiLvlLbl val="0"/>
      </c:catAx>
      <c:valAx>
        <c:axId val="52846231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84627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3DC19-39D1-4B3A-AC6B-465130AE17F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8EE6CDC-E28D-4E68-A739-51780C5F4A5C}">
      <dgm:prSet/>
      <dgm:spPr/>
      <dgm:t>
        <a:bodyPr/>
        <a:lstStyle/>
        <a:p>
          <a:r>
            <a:rPr lang="en-US"/>
            <a:t>Culex species are not active during the day</a:t>
          </a:r>
        </a:p>
      </dgm:t>
    </dgm:pt>
    <dgm:pt modelId="{F64F3964-9F3C-45F2-B839-25A23E14F825}" type="parTrans" cxnId="{3EA4C3B3-51C2-44EC-B67A-E315B74E6BDF}">
      <dgm:prSet/>
      <dgm:spPr/>
      <dgm:t>
        <a:bodyPr/>
        <a:lstStyle/>
        <a:p>
          <a:endParaRPr lang="en-US"/>
        </a:p>
      </dgm:t>
    </dgm:pt>
    <dgm:pt modelId="{27ED9AED-71A4-4340-B313-B70F60EE5898}" type="sibTrans" cxnId="{3EA4C3B3-51C2-44EC-B67A-E315B74E6BDF}">
      <dgm:prSet/>
      <dgm:spPr/>
      <dgm:t>
        <a:bodyPr/>
        <a:lstStyle/>
        <a:p>
          <a:endParaRPr lang="en-US"/>
        </a:p>
      </dgm:t>
    </dgm:pt>
    <dgm:pt modelId="{2F863F63-27A0-4A7C-8D50-DFB1B90B023D}">
      <dgm:prSet/>
      <dgm:spPr/>
      <dgm:t>
        <a:bodyPr/>
        <a:lstStyle/>
        <a:p>
          <a:r>
            <a:rPr lang="en-US" dirty="0"/>
            <a:t>Greater mosquito activity on longer nights</a:t>
          </a:r>
        </a:p>
      </dgm:t>
    </dgm:pt>
    <dgm:pt modelId="{B2D13EAC-36BC-4FF2-961A-B42E341B5892}" type="parTrans" cxnId="{A1E3B486-E75D-4AEB-A46D-4DE952FA05C6}">
      <dgm:prSet/>
      <dgm:spPr/>
      <dgm:t>
        <a:bodyPr/>
        <a:lstStyle/>
        <a:p>
          <a:endParaRPr lang="en-US"/>
        </a:p>
      </dgm:t>
    </dgm:pt>
    <dgm:pt modelId="{BD89ED29-4499-4AEB-9381-990657B5646A}" type="sibTrans" cxnId="{A1E3B486-E75D-4AEB-A46D-4DE952FA05C6}">
      <dgm:prSet/>
      <dgm:spPr/>
      <dgm:t>
        <a:bodyPr/>
        <a:lstStyle/>
        <a:p>
          <a:endParaRPr lang="en-US"/>
        </a:p>
      </dgm:t>
    </dgm:pt>
    <dgm:pt modelId="{783C615F-1478-48BD-8468-53F644DE67C4}">
      <dgm:prSet/>
      <dgm:spPr/>
      <dgm:t>
        <a:bodyPr/>
        <a:lstStyle/>
        <a:p>
          <a:r>
            <a:rPr lang="en-US" dirty="0"/>
            <a:t>Daylight hours engineered by calculating time between </a:t>
          </a:r>
          <a:r>
            <a:rPr lang="en-US" i="1" dirty="0"/>
            <a:t>sunset</a:t>
          </a:r>
          <a:r>
            <a:rPr lang="en-US" dirty="0"/>
            <a:t> and </a:t>
          </a:r>
          <a:r>
            <a:rPr lang="en-US" i="1" dirty="0"/>
            <a:t>sunrise</a:t>
          </a:r>
          <a:endParaRPr lang="en-US" dirty="0"/>
        </a:p>
      </dgm:t>
    </dgm:pt>
    <dgm:pt modelId="{6485BE1E-049B-427E-8BF4-5F18ADA1F2ED}" type="parTrans" cxnId="{A49416B7-62A0-4F8E-ADE4-DCFC27E9D292}">
      <dgm:prSet/>
      <dgm:spPr/>
      <dgm:t>
        <a:bodyPr/>
        <a:lstStyle/>
        <a:p>
          <a:endParaRPr lang="en-US"/>
        </a:p>
      </dgm:t>
    </dgm:pt>
    <dgm:pt modelId="{1296DB5E-E4EC-49C3-9FF0-D6345C63BD29}" type="sibTrans" cxnId="{A49416B7-62A0-4F8E-ADE4-DCFC27E9D292}">
      <dgm:prSet/>
      <dgm:spPr/>
      <dgm:t>
        <a:bodyPr/>
        <a:lstStyle/>
        <a:p>
          <a:endParaRPr lang="en-US"/>
        </a:p>
      </dgm:t>
    </dgm:pt>
    <dgm:pt modelId="{487E3ADB-F08D-4B27-9263-2FED7111198C}" type="pres">
      <dgm:prSet presAssocID="{DAA3DC19-39D1-4B3A-AC6B-465130AE17FB}" presName="root" presStyleCnt="0">
        <dgm:presLayoutVars>
          <dgm:dir/>
          <dgm:resizeHandles val="exact"/>
        </dgm:presLayoutVars>
      </dgm:prSet>
      <dgm:spPr/>
    </dgm:pt>
    <dgm:pt modelId="{AE6F7818-86ED-44C9-A28F-53A8F0BAEDD2}" type="pres">
      <dgm:prSet presAssocID="{28EE6CDC-E28D-4E68-A739-51780C5F4A5C}" presName="compNode" presStyleCnt="0"/>
      <dgm:spPr/>
    </dgm:pt>
    <dgm:pt modelId="{77C1B489-0571-41DA-8785-44E62612D95F}" type="pres">
      <dgm:prSet presAssocID="{28EE6CDC-E28D-4E68-A739-51780C5F4A5C}" presName="bgRect" presStyleLbl="bgShp" presStyleIdx="0" presStyleCnt="3"/>
      <dgm:spPr/>
    </dgm:pt>
    <dgm:pt modelId="{E5158EFF-70B5-4EF7-98AD-F557C443F825}" type="pres">
      <dgm:prSet presAssocID="{28EE6CDC-E28D-4E68-A739-51780C5F4A5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squito with solid fill"/>
        </a:ext>
      </dgm:extLst>
    </dgm:pt>
    <dgm:pt modelId="{58FAFC4D-63B1-4EBD-8448-B0935775C189}" type="pres">
      <dgm:prSet presAssocID="{28EE6CDC-E28D-4E68-A739-51780C5F4A5C}" presName="spaceRect" presStyleCnt="0"/>
      <dgm:spPr/>
    </dgm:pt>
    <dgm:pt modelId="{B93B015D-042B-482C-8194-94DA95660D61}" type="pres">
      <dgm:prSet presAssocID="{28EE6CDC-E28D-4E68-A739-51780C5F4A5C}" presName="parTx" presStyleLbl="revTx" presStyleIdx="0" presStyleCnt="3">
        <dgm:presLayoutVars>
          <dgm:chMax val="0"/>
          <dgm:chPref val="0"/>
        </dgm:presLayoutVars>
      </dgm:prSet>
      <dgm:spPr/>
    </dgm:pt>
    <dgm:pt modelId="{9BE05456-A79C-41B4-8D22-C3A9AA10978D}" type="pres">
      <dgm:prSet presAssocID="{27ED9AED-71A4-4340-B313-B70F60EE5898}" presName="sibTrans" presStyleCnt="0"/>
      <dgm:spPr/>
    </dgm:pt>
    <dgm:pt modelId="{DD223F69-9F83-4208-9642-83830ADAEE51}" type="pres">
      <dgm:prSet presAssocID="{2F863F63-27A0-4A7C-8D50-DFB1B90B023D}" presName="compNode" presStyleCnt="0"/>
      <dgm:spPr/>
    </dgm:pt>
    <dgm:pt modelId="{B698F629-12C3-4170-81EA-87591CC73A2F}" type="pres">
      <dgm:prSet presAssocID="{2F863F63-27A0-4A7C-8D50-DFB1B90B023D}" presName="bgRect" presStyleLbl="bgShp" presStyleIdx="1" presStyleCnt="3"/>
      <dgm:spPr/>
    </dgm:pt>
    <dgm:pt modelId="{995052FD-2068-4D09-B079-CD0A755281DC}" type="pres">
      <dgm:prSet presAssocID="{2F863F63-27A0-4A7C-8D50-DFB1B90B02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on with solid fill"/>
        </a:ext>
      </dgm:extLst>
    </dgm:pt>
    <dgm:pt modelId="{79F92CE0-8223-42F2-8192-EFD04F51A07B}" type="pres">
      <dgm:prSet presAssocID="{2F863F63-27A0-4A7C-8D50-DFB1B90B023D}" presName="spaceRect" presStyleCnt="0"/>
      <dgm:spPr/>
    </dgm:pt>
    <dgm:pt modelId="{58266E00-E63F-46BA-9C6A-7A3EB8006267}" type="pres">
      <dgm:prSet presAssocID="{2F863F63-27A0-4A7C-8D50-DFB1B90B023D}" presName="parTx" presStyleLbl="revTx" presStyleIdx="1" presStyleCnt="3">
        <dgm:presLayoutVars>
          <dgm:chMax val="0"/>
          <dgm:chPref val="0"/>
        </dgm:presLayoutVars>
      </dgm:prSet>
      <dgm:spPr/>
    </dgm:pt>
    <dgm:pt modelId="{45B3293C-306A-430B-A629-7534CD8C9A86}" type="pres">
      <dgm:prSet presAssocID="{BD89ED29-4499-4AEB-9381-990657B5646A}" presName="sibTrans" presStyleCnt="0"/>
      <dgm:spPr/>
    </dgm:pt>
    <dgm:pt modelId="{FC67F79C-FC96-49F5-A7C8-1EB457BBE2B6}" type="pres">
      <dgm:prSet presAssocID="{783C615F-1478-48BD-8468-53F644DE67C4}" presName="compNode" presStyleCnt="0"/>
      <dgm:spPr/>
    </dgm:pt>
    <dgm:pt modelId="{C8149402-189B-4870-858B-4CF82A69A164}" type="pres">
      <dgm:prSet presAssocID="{783C615F-1478-48BD-8468-53F644DE67C4}" presName="bgRect" presStyleLbl="bgShp" presStyleIdx="2" presStyleCnt="3"/>
      <dgm:spPr/>
    </dgm:pt>
    <dgm:pt modelId="{982BE6C0-1799-4A48-8563-8CA18CADA161}" type="pres">
      <dgm:prSet presAssocID="{783C615F-1478-48BD-8468-53F644DE67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98CD46A7-25F0-46EE-B5EA-E9D95DEB9CD8}" type="pres">
      <dgm:prSet presAssocID="{783C615F-1478-48BD-8468-53F644DE67C4}" presName="spaceRect" presStyleCnt="0"/>
      <dgm:spPr/>
    </dgm:pt>
    <dgm:pt modelId="{11B367EF-4023-4307-AA52-90B281D7EFF6}" type="pres">
      <dgm:prSet presAssocID="{783C615F-1478-48BD-8468-53F644DE67C4}" presName="parTx" presStyleLbl="revTx" presStyleIdx="2" presStyleCnt="3">
        <dgm:presLayoutVars>
          <dgm:chMax val="0"/>
          <dgm:chPref val="0"/>
        </dgm:presLayoutVars>
      </dgm:prSet>
      <dgm:spPr/>
    </dgm:pt>
  </dgm:ptLst>
  <dgm:cxnLst>
    <dgm:cxn modelId="{332B712E-15AB-49D4-AA42-3EBA64931E6A}" type="presOf" srcId="{28EE6CDC-E28D-4E68-A739-51780C5F4A5C}" destId="{B93B015D-042B-482C-8194-94DA95660D61}" srcOrd="0" destOrd="0" presId="urn:microsoft.com/office/officeart/2018/2/layout/IconVerticalSolidList"/>
    <dgm:cxn modelId="{BFE5A434-8137-4CF7-B05B-79EAD51099E8}" type="presOf" srcId="{2F863F63-27A0-4A7C-8D50-DFB1B90B023D}" destId="{58266E00-E63F-46BA-9C6A-7A3EB8006267}" srcOrd="0" destOrd="0" presId="urn:microsoft.com/office/officeart/2018/2/layout/IconVerticalSolidList"/>
    <dgm:cxn modelId="{AA678046-6547-418E-88DF-B16EAA1847F8}" type="presOf" srcId="{DAA3DC19-39D1-4B3A-AC6B-465130AE17FB}" destId="{487E3ADB-F08D-4B27-9263-2FED7111198C}" srcOrd="0" destOrd="0" presId="urn:microsoft.com/office/officeart/2018/2/layout/IconVerticalSolidList"/>
    <dgm:cxn modelId="{A1E3B486-E75D-4AEB-A46D-4DE952FA05C6}" srcId="{DAA3DC19-39D1-4B3A-AC6B-465130AE17FB}" destId="{2F863F63-27A0-4A7C-8D50-DFB1B90B023D}" srcOrd="1" destOrd="0" parTransId="{B2D13EAC-36BC-4FF2-961A-B42E341B5892}" sibTransId="{BD89ED29-4499-4AEB-9381-990657B5646A}"/>
    <dgm:cxn modelId="{DA8E0B90-C9D5-4149-B44E-A12BC447F803}" type="presOf" srcId="{783C615F-1478-48BD-8468-53F644DE67C4}" destId="{11B367EF-4023-4307-AA52-90B281D7EFF6}" srcOrd="0" destOrd="0" presId="urn:microsoft.com/office/officeart/2018/2/layout/IconVerticalSolidList"/>
    <dgm:cxn modelId="{3EA4C3B3-51C2-44EC-B67A-E315B74E6BDF}" srcId="{DAA3DC19-39D1-4B3A-AC6B-465130AE17FB}" destId="{28EE6CDC-E28D-4E68-A739-51780C5F4A5C}" srcOrd="0" destOrd="0" parTransId="{F64F3964-9F3C-45F2-B839-25A23E14F825}" sibTransId="{27ED9AED-71A4-4340-B313-B70F60EE5898}"/>
    <dgm:cxn modelId="{A49416B7-62A0-4F8E-ADE4-DCFC27E9D292}" srcId="{DAA3DC19-39D1-4B3A-AC6B-465130AE17FB}" destId="{783C615F-1478-48BD-8468-53F644DE67C4}" srcOrd="2" destOrd="0" parTransId="{6485BE1E-049B-427E-8BF4-5F18ADA1F2ED}" sibTransId="{1296DB5E-E4EC-49C3-9FF0-D6345C63BD29}"/>
    <dgm:cxn modelId="{CCA57227-E94B-4955-B78D-D89DE50E64F5}" type="presParOf" srcId="{487E3ADB-F08D-4B27-9263-2FED7111198C}" destId="{AE6F7818-86ED-44C9-A28F-53A8F0BAEDD2}" srcOrd="0" destOrd="0" presId="urn:microsoft.com/office/officeart/2018/2/layout/IconVerticalSolidList"/>
    <dgm:cxn modelId="{D39CBF97-C8BD-4195-9676-53C68446C075}" type="presParOf" srcId="{AE6F7818-86ED-44C9-A28F-53A8F0BAEDD2}" destId="{77C1B489-0571-41DA-8785-44E62612D95F}" srcOrd="0" destOrd="0" presId="urn:microsoft.com/office/officeart/2018/2/layout/IconVerticalSolidList"/>
    <dgm:cxn modelId="{62C88CD8-C90C-48BF-A325-90F864F00E1C}" type="presParOf" srcId="{AE6F7818-86ED-44C9-A28F-53A8F0BAEDD2}" destId="{E5158EFF-70B5-4EF7-98AD-F557C443F825}" srcOrd="1" destOrd="0" presId="urn:microsoft.com/office/officeart/2018/2/layout/IconVerticalSolidList"/>
    <dgm:cxn modelId="{EBC9ADC5-6960-4706-9A23-DBB773E1E750}" type="presParOf" srcId="{AE6F7818-86ED-44C9-A28F-53A8F0BAEDD2}" destId="{58FAFC4D-63B1-4EBD-8448-B0935775C189}" srcOrd="2" destOrd="0" presId="urn:microsoft.com/office/officeart/2018/2/layout/IconVerticalSolidList"/>
    <dgm:cxn modelId="{1521560B-8730-4BA8-97FF-2C566CB35EF3}" type="presParOf" srcId="{AE6F7818-86ED-44C9-A28F-53A8F0BAEDD2}" destId="{B93B015D-042B-482C-8194-94DA95660D61}" srcOrd="3" destOrd="0" presId="urn:microsoft.com/office/officeart/2018/2/layout/IconVerticalSolidList"/>
    <dgm:cxn modelId="{96EE99D1-49BF-49AD-BCF2-64AB006BC16A}" type="presParOf" srcId="{487E3ADB-F08D-4B27-9263-2FED7111198C}" destId="{9BE05456-A79C-41B4-8D22-C3A9AA10978D}" srcOrd="1" destOrd="0" presId="urn:microsoft.com/office/officeart/2018/2/layout/IconVerticalSolidList"/>
    <dgm:cxn modelId="{D00F267F-B193-4C1E-83E6-8009FDF62B28}" type="presParOf" srcId="{487E3ADB-F08D-4B27-9263-2FED7111198C}" destId="{DD223F69-9F83-4208-9642-83830ADAEE51}" srcOrd="2" destOrd="0" presId="urn:microsoft.com/office/officeart/2018/2/layout/IconVerticalSolidList"/>
    <dgm:cxn modelId="{D6899C83-510E-41FF-929A-8485BB8A4D1C}" type="presParOf" srcId="{DD223F69-9F83-4208-9642-83830ADAEE51}" destId="{B698F629-12C3-4170-81EA-87591CC73A2F}" srcOrd="0" destOrd="0" presId="urn:microsoft.com/office/officeart/2018/2/layout/IconVerticalSolidList"/>
    <dgm:cxn modelId="{4622755E-D27C-4BD3-B2C2-A1816B61D8BA}" type="presParOf" srcId="{DD223F69-9F83-4208-9642-83830ADAEE51}" destId="{995052FD-2068-4D09-B079-CD0A755281DC}" srcOrd="1" destOrd="0" presId="urn:microsoft.com/office/officeart/2018/2/layout/IconVerticalSolidList"/>
    <dgm:cxn modelId="{0CE57DAD-3A1B-42E9-BF8A-BFE2C30F9AB6}" type="presParOf" srcId="{DD223F69-9F83-4208-9642-83830ADAEE51}" destId="{79F92CE0-8223-42F2-8192-EFD04F51A07B}" srcOrd="2" destOrd="0" presId="urn:microsoft.com/office/officeart/2018/2/layout/IconVerticalSolidList"/>
    <dgm:cxn modelId="{6100907A-DBE4-4901-B925-60A351312D6E}" type="presParOf" srcId="{DD223F69-9F83-4208-9642-83830ADAEE51}" destId="{58266E00-E63F-46BA-9C6A-7A3EB8006267}" srcOrd="3" destOrd="0" presId="urn:microsoft.com/office/officeart/2018/2/layout/IconVerticalSolidList"/>
    <dgm:cxn modelId="{BDCD72E9-D6A1-4775-8E21-66ECA0F1BF5A}" type="presParOf" srcId="{487E3ADB-F08D-4B27-9263-2FED7111198C}" destId="{45B3293C-306A-430B-A629-7534CD8C9A86}" srcOrd="3" destOrd="0" presId="urn:microsoft.com/office/officeart/2018/2/layout/IconVerticalSolidList"/>
    <dgm:cxn modelId="{A81B515C-5F55-4150-A9C2-D4C2B5C5F713}" type="presParOf" srcId="{487E3ADB-F08D-4B27-9263-2FED7111198C}" destId="{FC67F79C-FC96-49F5-A7C8-1EB457BBE2B6}" srcOrd="4" destOrd="0" presId="urn:microsoft.com/office/officeart/2018/2/layout/IconVerticalSolidList"/>
    <dgm:cxn modelId="{EE96EEED-B74C-4874-A7B2-B9D2F39E252C}" type="presParOf" srcId="{FC67F79C-FC96-49F5-A7C8-1EB457BBE2B6}" destId="{C8149402-189B-4870-858B-4CF82A69A164}" srcOrd="0" destOrd="0" presId="urn:microsoft.com/office/officeart/2018/2/layout/IconVerticalSolidList"/>
    <dgm:cxn modelId="{1A8E4969-CAEB-440E-BEEA-205436B73034}" type="presParOf" srcId="{FC67F79C-FC96-49F5-A7C8-1EB457BBE2B6}" destId="{982BE6C0-1799-4A48-8563-8CA18CADA161}" srcOrd="1" destOrd="0" presId="urn:microsoft.com/office/officeart/2018/2/layout/IconVerticalSolidList"/>
    <dgm:cxn modelId="{56ADCC14-3099-4BE1-9F43-2387C0E934CB}" type="presParOf" srcId="{FC67F79C-FC96-49F5-A7C8-1EB457BBE2B6}" destId="{98CD46A7-25F0-46EE-B5EA-E9D95DEB9CD8}" srcOrd="2" destOrd="0" presId="urn:microsoft.com/office/officeart/2018/2/layout/IconVerticalSolidList"/>
    <dgm:cxn modelId="{9F7334D7-EC6B-4287-BA12-C9606A81BACB}" type="presParOf" srcId="{FC67F79C-FC96-49F5-A7C8-1EB457BBE2B6}" destId="{11B367EF-4023-4307-AA52-90B281D7EFF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1B489-0571-41DA-8785-44E62612D95F}">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158EFF-70B5-4EF7-98AD-F557C443F825}">
      <dsp:nvSpPr>
        <dsp:cNvPr id="0" name=""/>
        <dsp:cNvSpPr/>
      </dsp:nvSpPr>
      <dsp:spPr>
        <a:xfrm>
          <a:off x="476436" y="355047"/>
          <a:ext cx="866247" cy="86624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3B015D-042B-482C-8194-94DA95660D61}">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Culex species are not active during the day</a:t>
          </a:r>
        </a:p>
      </dsp:txBody>
      <dsp:txXfrm>
        <a:off x="1819120" y="673"/>
        <a:ext cx="4545103" cy="1574995"/>
      </dsp:txXfrm>
    </dsp:sp>
    <dsp:sp modelId="{B698F629-12C3-4170-81EA-87591CC73A2F}">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052FD-2068-4D09-B079-CD0A755281DC}">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66E00-E63F-46BA-9C6A-7A3EB8006267}">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dirty="0"/>
            <a:t>Greater mosquito activity on longer nights</a:t>
          </a:r>
        </a:p>
      </dsp:txBody>
      <dsp:txXfrm>
        <a:off x="1819120" y="1969418"/>
        <a:ext cx="4545103" cy="1574995"/>
      </dsp:txXfrm>
    </dsp:sp>
    <dsp:sp modelId="{C8149402-189B-4870-858B-4CF82A69A164}">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BE6C0-1799-4A48-8563-8CA18CADA161}">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367EF-4023-4307-AA52-90B281D7EFF6}">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dirty="0"/>
            <a:t>Daylight hours engineered by calculating time between </a:t>
          </a:r>
          <a:r>
            <a:rPr lang="en-US" sz="2500" i="1" kern="1200" dirty="0"/>
            <a:t>sunset</a:t>
          </a:r>
          <a:r>
            <a:rPr lang="en-US" sz="2500" kern="1200" dirty="0"/>
            <a:t> and </a:t>
          </a:r>
          <a:r>
            <a:rPr lang="en-US" sz="2500" i="1" kern="1200" dirty="0"/>
            <a:t>sunrise</a:t>
          </a:r>
          <a:endParaRPr lang="en-US" sz="2500" kern="1200" dirty="0"/>
        </a:p>
      </dsp:txBody>
      <dsp:txXfrm>
        <a:off x="1819120" y="3938162"/>
        <a:ext cx="4545103" cy="15749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7B6EC-5BE7-4258-BEE1-ACE81A7CF378}" type="datetimeFigureOut">
              <a:rPr lang="en-GB" smtClean="0"/>
              <a:t>16/07/2021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60338-16F2-4E05-85AB-64DA40F3E4D9}" type="slidenum">
              <a:rPr lang="en-GB" smtClean="0"/>
              <a:t>‹#›</a:t>
            </a:fld>
            <a:endParaRPr lang="en-GB"/>
          </a:p>
        </p:txBody>
      </p:sp>
    </p:spTree>
    <p:extLst>
      <p:ext uri="{BB962C8B-B14F-4D97-AF65-F5344CB8AC3E}">
        <p14:creationId xmlns:p14="http://schemas.microsoft.com/office/powerpoint/2010/main" val="3877838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everyone. I will be kicking off our group’s presentation on predicting WNV in Chicago</a:t>
            </a:r>
          </a:p>
        </p:txBody>
      </p:sp>
      <p:sp>
        <p:nvSpPr>
          <p:cNvPr id="4" name="Slide Number Placeholder 3"/>
          <p:cNvSpPr>
            <a:spLocks noGrp="1"/>
          </p:cNvSpPr>
          <p:nvPr>
            <p:ph type="sldNum" sz="quarter" idx="5"/>
          </p:nvPr>
        </p:nvSpPr>
        <p:spPr/>
        <p:txBody>
          <a:bodyPr/>
          <a:lstStyle/>
          <a:p>
            <a:fld id="{EFD60338-16F2-4E05-85AB-64DA40F3E4D9}" type="slidenum">
              <a:rPr lang="en-GB" smtClean="0"/>
              <a:t>1</a:t>
            </a:fld>
            <a:endParaRPr lang="en-GB"/>
          </a:p>
        </p:txBody>
      </p:sp>
    </p:spTree>
    <p:extLst>
      <p:ext uri="{BB962C8B-B14F-4D97-AF65-F5344CB8AC3E}">
        <p14:creationId xmlns:p14="http://schemas.microsoft.com/office/powerpoint/2010/main" val="3442376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Relative Humidity is calculated by estimating the vapour pressure of water using the original features </a:t>
            </a:r>
            <a:r>
              <a:rPr lang="en-SG" dirty="0" err="1"/>
              <a:t>tavg</a:t>
            </a:r>
            <a:r>
              <a:rPr lang="en-SG" dirty="0"/>
              <a:t> and dewpoint.</a:t>
            </a:r>
          </a:p>
          <a:p>
            <a:endParaRPr lang="en-SG" dirty="0"/>
          </a:p>
          <a:p>
            <a:r>
              <a:rPr lang="en-SG" dirty="0"/>
              <a:t>RH is </a:t>
            </a:r>
            <a:r>
              <a:rPr lang="en-SG" dirty="0" err="1"/>
              <a:t>impt</a:t>
            </a:r>
            <a:r>
              <a:rPr lang="en-SG" dirty="0"/>
              <a:t> because mosquitoes are more active when the weather is humid</a:t>
            </a:r>
          </a:p>
          <a:p>
            <a:endParaRPr lang="en-SG" dirty="0"/>
          </a:p>
          <a:p>
            <a:r>
              <a:rPr lang="en-SG" dirty="0"/>
              <a:t>The equations used is an approximation of the Clausius-Clapeyron equation.</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10</a:t>
            </a:fld>
            <a:endParaRPr lang="en-GB"/>
          </a:p>
        </p:txBody>
      </p:sp>
    </p:spTree>
    <p:extLst>
      <p:ext uri="{BB962C8B-B14F-4D97-AF65-F5344CB8AC3E}">
        <p14:creationId xmlns:p14="http://schemas.microsoft.com/office/powerpoint/2010/main" val="1814636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Preciptotal</a:t>
            </a:r>
            <a:r>
              <a:rPr lang="en-GB" dirty="0"/>
              <a:t> was engineered by taking 10 day lag to account for how long it takes for a new generation of mosquitos to emerge after a period of rain</a:t>
            </a:r>
          </a:p>
          <a:p>
            <a:endParaRPr lang="en-GB" dirty="0"/>
          </a:p>
          <a:p>
            <a:r>
              <a:rPr lang="en-GB" dirty="0" err="1"/>
              <a:t>Stnpressure</a:t>
            </a:r>
            <a:r>
              <a:rPr lang="en-GB" dirty="0"/>
              <a:t>, </a:t>
            </a:r>
            <a:r>
              <a:rPr lang="en-GB" dirty="0" err="1"/>
              <a:t>sealevel</a:t>
            </a:r>
            <a:r>
              <a:rPr lang="en-GB" dirty="0"/>
              <a:t> measure atmospheric pressure at station altitude and at </a:t>
            </a:r>
            <a:r>
              <a:rPr lang="en-GB" dirty="0" err="1"/>
              <a:t>sealevel</a:t>
            </a:r>
            <a:r>
              <a:rPr lang="en-GB" dirty="0"/>
              <a:t> respectively. </a:t>
            </a:r>
            <a:r>
              <a:rPr lang="en-GB" dirty="0" err="1"/>
              <a:t>Resultspeed</a:t>
            </a:r>
            <a:r>
              <a:rPr lang="en-GB" dirty="0"/>
              <a:t> is a </a:t>
            </a:r>
            <a:r>
              <a:rPr lang="en-GB" dirty="0" err="1"/>
              <a:t>vectorsum</a:t>
            </a:r>
            <a:r>
              <a:rPr lang="en-GB" dirty="0"/>
              <a:t> that accounts for wind speed and direction</a:t>
            </a:r>
          </a:p>
          <a:p>
            <a:endParaRPr lang="en-GB" dirty="0"/>
          </a:p>
          <a:p>
            <a:r>
              <a:rPr lang="en-GB" dirty="0"/>
              <a:t>These conditions are lagged by 28 and 7 day rolling average used to generalize the features to account for rainy seasons.</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11</a:t>
            </a:fld>
            <a:endParaRPr lang="en-GB"/>
          </a:p>
        </p:txBody>
      </p:sp>
    </p:spTree>
    <p:extLst>
      <p:ext uri="{BB962C8B-B14F-4D97-AF65-F5344CB8AC3E}">
        <p14:creationId xmlns:p14="http://schemas.microsoft.com/office/powerpoint/2010/main" val="3310288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12</a:t>
            </a:fld>
            <a:endParaRPr lang="en-GB"/>
          </a:p>
        </p:txBody>
      </p:sp>
    </p:spTree>
    <p:extLst>
      <p:ext uri="{BB962C8B-B14F-4D97-AF65-F5344CB8AC3E}">
        <p14:creationId xmlns:p14="http://schemas.microsoft.com/office/powerpoint/2010/main" val="118854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Notable features: daylight hours, culex </a:t>
            </a:r>
            <a:r>
              <a:rPr lang="en-SG" dirty="0" err="1"/>
              <a:t>restuans</a:t>
            </a:r>
            <a:r>
              <a:rPr lang="en-SG" dirty="0"/>
              <a:t>, stnpressure_roll7_log_28, </a:t>
            </a:r>
            <a:r>
              <a:rPr lang="en-SG" dirty="0" err="1"/>
              <a:t>tavg</a:t>
            </a:r>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13</a:t>
            </a:fld>
            <a:endParaRPr lang="en-GB"/>
          </a:p>
        </p:txBody>
      </p:sp>
    </p:spTree>
    <p:extLst>
      <p:ext uri="{BB962C8B-B14F-4D97-AF65-F5344CB8AC3E}">
        <p14:creationId xmlns:p14="http://schemas.microsoft.com/office/powerpoint/2010/main" val="3096038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predicting diseases we always want to be safe than sorry. As such we will choose the model with the highest recall, as we want a model that best predict the presence of WNV. </a:t>
            </a:r>
          </a:p>
          <a:p>
            <a:r>
              <a:rPr lang="en-SG" dirty="0"/>
              <a:t>Train roc </a:t>
            </a:r>
            <a:r>
              <a:rPr lang="en-SG" dirty="0" err="1"/>
              <a:t>auc</a:t>
            </a:r>
            <a:r>
              <a:rPr lang="en-SG"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60338-16F2-4E05-85AB-64DA40F3E4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46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predicting diseases we always want to be safe than sorry. As such we will choose the model with the highest recall, as we want a model that best predict the presence of WNV. </a:t>
            </a:r>
          </a:p>
          <a:p>
            <a:r>
              <a:rPr lang="en-SG" dirty="0"/>
              <a:t>Train roc </a:t>
            </a:r>
            <a:r>
              <a:rPr lang="en-SG" dirty="0" err="1"/>
              <a:t>auc</a:t>
            </a:r>
            <a:r>
              <a:rPr lang="en-SG" dirty="0"/>
              <a:t>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D60338-16F2-4E05-85AB-64DA40F3E4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4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17</a:t>
            </a:fld>
            <a:endParaRPr lang="en-GB"/>
          </a:p>
        </p:txBody>
      </p:sp>
    </p:spTree>
    <p:extLst>
      <p:ext uri="{BB962C8B-B14F-4D97-AF65-F5344CB8AC3E}">
        <p14:creationId xmlns:p14="http://schemas.microsoft.com/office/powerpoint/2010/main" val="321883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we make the spraying recommendation </a:t>
            </a:r>
          </a:p>
          <a:p>
            <a:r>
              <a:rPr lang="en-SG" dirty="0"/>
              <a:t>Mosquito population increase after awhile, which shows that we didn’t properly get rid of the breeding sites. </a:t>
            </a:r>
          </a:p>
          <a:p>
            <a:r>
              <a:rPr lang="en-SG" dirty="0"/>
              <a:t>Lack of spray data, we don’t know if they continue to spray  after the dates within our dataset</a:t>
            </a:r>
          </a:p>
          <a:p>
            <a:r>
              <a:rPr lang="en-SG" dirty="0"/>
              <a:t>Only given spray data in 2013</a:t>
            </a:r>
          </a:p>
        </p:txBody>
      </p:sp>
      <p:sp>
        <p:nvSpPr>
          <p:cNvPr id="4" name="Slide Number Placeholder 3"/>
          <p:cNvSpPr>
            <a:spLocks noGrp="1"/>
          </p:cNvSpPr>
          <p:nvPr>
            <p:ph type="sldNum" sz="quarter" idx="5"/>
          </p:nvPr>
        </p:nvSpPr>
        <p:spPr/>
        <p:txBody>
          <a:bodyPr/>
          <a:lstStyle/>
          <a:p>
            <a:fld id="{EFD60338-16F2-4E05-85AB-64DA40F3E4D9}" type="slidenum">
              <a:rPr lang="en-GB" smtClean="0"/>
              <a:t>18</a:t>
            </a:fld>
            <a:endParaRPr lang="en-GB"/>
          </a:p>
        </p:txBody>
      </p:sp>
    </p:spTree>
    <p:extLst>
      <p:ext uri="{BB962C8B-B14F-4D97-AF65-F5344CB8AC3E}">
        <p14:creationId xmlns:p14="http://schemas.microsoft.com/office/powerpoint/2010/main" val="223621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Our knowledge on mosquito population and presence of west </a:t>
            </a:r>
            <a:r>
              <a:rPr lang="en-SG" sz="1200" dirty="0" err="1"/>
              <a:t>nile</a:t>
            </a:r>
            <a:r>
              <a:rPr lang="en-SG" sz="1200" dirty="0"/>
              <a:t> virus is limited To overcome to the location of the traps</a:t>
            </a:r>
          </a:p>
          <a:p>
            <a:r>
              <a:rPr lang="en-SG" sz="1200" dirty="0"/>
              <a:t>We might be overly focusing on areas with traps </a:t>
            </a:r>
          </a:p>
          <a:p>
            <a:r>
              <a:rPr lang="en-SG" sz="1200" dirty="0"/>
              <a:t>we may look at addresses of patients who have contracted WNV to identify potential </a:t>
            </a:r>
            <a:r>
              <a:rPr lang="en-SG" sz="1200" dirty="0" err="1"/>
              <a:t>blindspots</a:t>
            </a:r>
            <a:endParaRPr lang="en-SG" sz="1200" dirty="0"/>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19</a:t>
            </a:fld>
            <a:endParaRPr lang="en-GB"/>
          </a:p>
        </p:txBody>
      </p:sp>
    </p:spTree>
    <p:extLst>
      <p:ext uri="{BB962C8B-B14F-4D97-AF65-F5344CB8AC3E}">
        <p14:creationId xmlns:p14="http://schemas.microsoft.com/office/powerpoint/2010/main" val="2068121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Our knowledge on mosquito population and presence of west </a:t>
            </a:r>
            <a:r>
              <a:rPr lang="en-SG" sz="1200" dirty="0" err="1"/>
              <a:t>nile</a:t>
            </a:r>
            <a:r>
              <a:rPr lang="en-SG" sz="1200" dirty="0"/>
              <a:t> virus is limited To overcome to the location of the traps</a:t>
            </a:r>
          </a:p>
          <a:p>
            <a:r>
              <a:rPr lang="en-SG" sz="1200" dirty="0"/>
              <a:t>We might be overly focusing on areas with traps </a:t>
            </a:r>
          </a:p>
          <a:p>
            <a:r>
              <a:rPr lang="en-SG" sz="1200" dirty="0"/>
              <a:t>we may look at addresses of patients who have contracted WNV to identify potential </a:t>
            </a:r>
            <a:r>
              <a:rPr lang="en-SG" sz="1200" dirty="0" err="1"/>
              <a:t>blindspots</a:t>
            </a:r>
            <a:endParaRPr lang="en-SG" sz="1200" dirty="0"/>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20</a:t>
            </a:fld>
            <a:endParaRPr lang="en-GB"/>
          </a:p>
        </p:txBody>
      </p:sp>
    </p:spTree>
    <p:extLst>
      <p:ext uri="{BB962C8B-B14F-4D97-AF65-F5344CB8AC3E}">
        <p14:creationId xmlns:p14="http://schemas.microsoft.com/office/powerpoint/2010/main" val="410688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We begin by stating our problem statement. Due to the recent rise in cases of WNV, our team, was tasked with developing a model to predict the occurrence of WNV. Our model is to be optimised for screening purposes – which means we will be optimizing it for sensitivity ( or recall). This means we want to minimize false negatives ( predicting no WNV when there is WNV)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(DATA – SCIENCE):  Disease and Treatment Agency, division of Societal Cures in Epidemiology and New Creative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2</a:t>
            </a:fld>
            <a:endParaRPr lang="en-GB"/>
          </a:p>
        </p:txBody>
      </p:sp>
    </p:spTree>
    <p:extLst>
      <p:ext uri="{BB962C8B-B14F-4D97-AF65-F5344CB8AC3E}">
        <p14:creationId xmlns:p14="http://schemas.microsoft.com/office/powerpoint/2010/main" val="2263448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21</a:t>
            </a:fld>
            <a:endParaRPr lang="en-GB"/>
          </a:p>
        </p:txBody>
      </p:sp>
    </p:spTree>
    <p:extLst>
      <p:ext uri="{BB962C8B-B14F-4D97-AF65-F5344CB8AC3E}">
        <p14:creationId xmlns:p14="http://schemas.microsoft.com/office/powerpoint/2010/main" val="3909772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arenR"/>
            </a:pPr>
            <a:r>
              <a:rPr lang="en-US" dirty="0"/>
              <a:t>A major limitation of our model is that our inputs are based on average city-wide weather conditions. This does not allow us to predict localized mosquito clusters, making it difficult to narrow down our predictions to specific areas of interest. To overcome this limitation, we can include additional data which describe localized environmental features that could depict the extent of urbanization, or footfall/population density of the particular area etc.</a:t>
            </a:r>
          </a:p>
          <a:p>
            <a:pPr marL="685800" lvl="1" indent="-228600">
              <a:buAutoNum type="arabicParenR"/>
            </a:pPr>
            <a:endParaRPr lang="en-US" dirty="0"/>
          </a:p>
          <a:p>
            <a:pPr lvl="1"/>
            <a:r>
              <a:rPr lang="en-US" dirty="0"/>
              <a:t>2) More spray data can be included to better evaluate the effectiveness of the current spraying strategy, and conduct a cost/benefit analysis for spraying to gain further insights on how to improve on the current program.</a:t>
            </a:r>
          </a:p>
          <a:p>
            <a:pPr lvl="1"/>
            <a:endParaRPr lang="en-US" dirty="0"/>
          </a:p>
          <a:p>
            <a:pPr lvl="1"/>
            <a:r>
              <a:rPr lang="en-US" dirty="0"/>
              <a:t>3) We can combine the predictions from different models to incorporate the strengths of multiple models into our final model. For instance, XMODEL gave the best sensitivity while YMODEL performed best in terms of minimal overfitting. By combining the predictions from these two models, we can create an ensemble method which combines the benefits of using each.</a:t>
            </a:r>
            <a:endParaRPr lang="en-SG" dirty="0"/>
          </a:p>
          <a:p>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23</a:t>
            </a:fld>
            <a:endParaRPr lang="en-GB"/>
          </a:p>
        </p:txBody>
      </p:sp>
    </p:spTree>
    <p:extLst>
      <p:ext uri="{BB962C8B-B14F-4D97-AF65-F5344CB8AC3E}">
        <p14:creationId xmlns:p14="http://schemas.microsoft.com/office/powerpoint/2010/main" val="235620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1) </a:t>
            </a:r>
            <a:r>
              <a:rPr lang="en-GB" dirty="0"/>
              <a:t>Strongest features predict weather conditions for mosquito breeding/activity</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2) Optimizing for sensitivity </a:t>
            </a:r>
            <a:r>
              <a:rPr lang="en-GB" dirty="0"/>
              <a:t>makes sure that when WNV is present, we predict TRUE as much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Limited spray data makes it difficult to evaluate the effectiveness of the current spraying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Features used describe the weather for the entire region (city) thus we are predicting the probability of WNV for the entire city. Difficult to make localized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25</a:t>
            </a:fld>
            <a:endParaRPr lang="en-GB"/>
          </a:p>
        </p:txBody>
      </p:sp>
    </p:spTree>
    <p:extLst>
      <p:ext uri="{BB962C8B-B14F-4D97-AF65-F5344CB8AC3E}">
        <p14:creationId xmlns:p14="http://schemas.microsoft.com/office/powerpoint/2010/main" val="676255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12121"/>
                </a:solidFill>
                <a:effectLst/>
                <a:latin typeface="Roboto" panose="02000000000000000000" pitchFamily="2" charset="0"/>
              </a:rPr>
              <a:t>The weather data for the stations is aggregated in the following ways:</a:t>
            </a:r>
          </a:p>
          <a:p>
            <a:pPr algn="l"/>
            <a:r>
              <a:rPr lang="en-GB" b="0" i="0" dirty="0">
                <a:solidFill>
                  <a:srgbClr val="212121"/>
                </a:solidFill>
                <a:effectLst/>
                <a:latin typeface="Roboto" panose="02000000000000000000" pitchFamily="2" charset="0"/>
              </a:rPr>
              <a:t>1) For numerical features, take the average of both stations</a:t>
            </a:r>
          </a:p>
          <a:p>
            <a:pPr algn="l"/>
            <a:r>
              <a:rPr lang="en-GB" b="0" i="0" dirty="0">
                <a:solidFill>
                  <a:srgbClr val="212121"/>
                </a:solidFill>
                <a:effectLst/>
                <a:latin typeface="Roboto" panose="02000000000000000000" pitchFamily="2" charset="0"/>
              </a:rPr>
              <a:t>2) For numerical features with missing data, we impute missing data with the other station data on the same day.</a:t>
            </a:r>
          </a:p>
          <a:p>
            <a:pPr algn="l"/>
            <a:r>
              <a:rPr lang="en-GB" b="0" i="0" dirty="0">
                <a:solidFill>
                  <a:srgbClr val="212121"/>
                </a:solidFill>
                <a:effectLst/>
                <a:latin typeface="Roboto" panose="02000000000000000000" pitchFamily="2" charset="0"/>
              </a:rPr>
              <a:t>3) For variables only captured in 1 station, we assume that the results will be the same for the other station.</a:t>
            </a:r>
          </a:p>
          <a:p>
            <a:pPr algn="l"/>
            <a:r>
              <a:rPr lang="en-GB" b="0" i="0" dirty="0">
                <a:solidFill>
                  <a:srgbClr val="212121"/>
                </a:solidFill>
                <a:effectLst/>
                <a:latin typeface="Roboto" panose="02000000000000000000" pitchFamily="2" charset="0"/>
              </a:rPr>
              <a:t>4) For weather types, we assume that the weather type captured by either station will apply to the other station.</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26</a:t>
            </a:fld>
            <a:endParaRPr lang="en-GB"/>
          </a:p>
        </p:txBody>
      </p:sp>
    </p:spTree>
    <p:extLst>
      <p:ext uri="{BB962C8B-B14F-4D97-AF65-F5344CB8AC3E}">
        <p14:creationId xmlns:p14="http://schemas.microsoft.com/office/powerpoint/2010/main" val="3396103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Notable features: daylight hours, culex </a:t>
            </a:r>
            <a:r>
              <a:rPr lang="en-SG" dirty="0" err="1"/>
              <a:t>restuans</a:t>
            </a:r>
            <a:r>
              <a:rPr lang="en-SG" dirty="0"/>
              <a:t>, stnpressure_roll7_log_28, </a:t>
            </a:r>
            <a:r>
              <a:rPr lang="en-SG" dirty="0" err="1"/>
              <a:t>tavg</a:t>
            </a:r>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27</a:t>
            </a:fld>
            <a:endParaRPr lang="en-GB"/>
          </a:p>
        </p:txBody>
      </p:sp>
    </p:spTree>
    <p:extLst>
      <p:ext uri="{BB962C8B-B14F-4D97-AF65-F5344CB8AC3E}">
        <p14:creationId xmlns:p14="http://schemas.microsoft.com/office/powerpoint/2010/main" val="2179611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28</a:t>
            </a:fld>
            <a:endParaRPr lang="en-GB"/>
          </a:p>
        </p:txBody>
      </p:sp>
    </p:spTree>
    <p:extLst>
      <p:ext uri="{BB962C8B-B14F-4D97-AF65-F5344CB8AC3E}">
        <p14:creationId xmlns:p14="http://schemas.microsoft.com/office/powerpoint/2010/main" val="417140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(SPEED THROUGH)</a:t>
            </a:r>
          </a:p>
          <a:p>
            <a:r>
              <a:rPr lang="en-SG" dirty="0"/>
              <a:t>This is some background information about the west </a:t>
            </a:r>
            <a:r>
              <a:rPr lang="en-SG" dirty="0" err="1"/>
              <a:t>nile</a:t>
            </a:r>
            <a:r>
              <a:rPr lang="en-SG" dirty="0"/>
              <a:t> virus. The diagram on the left depicts the transmission cycle of WNV : how the virus is propagated.</a:t>
            </a:r>
          </a:p>
          <a:p>
            <a:endParaRPr lang="en-SG" dirty="0"/>
          </a:p>
          <a:p>
            <a:r>
              <a:rPr lang="en-SG" dirty="0"/>
              <a:t>Mosquitos are the main vectors for the virus. Birds are a primary source of blood for the Culex species of mosquito, and can be infected with WNV, therefore they are amplifiers of the virus.</a:t>
            </a:r>
          </a:p>
          <a:p>
            <a:endParaRPr lang="en-SG" dirty="0"/>
          </a:p>
          <a:p>
            <a:r>
              <a:rPr lang="en-SG" dirty="0"/>
              <a:t>20% of humans infected  will develop symptoms, which means people infected are mostly asymptomatic. </a:t>
            </a:r>
          </a:p>
          <a:p>
            <a:endParaRPr lang="en-SG" dirty="0"/>
          </a:p>
          <a:p>
            <a:r>
              <a:rPr lang="en-SG" dirty="0"/>
              <a:t>1/150 humans develop serious symptoms where the virus attacks the central nervous system and has a 10% fatality rate. This means in total, the WNV has a fatality rate of 1/1500.</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3</a:t>
            </a:fld>
            <a:endParaRPr lang="en-GB"/>
          </a:p>
        </p:txBody>
      </p:sp>
    </p:spTree>
    <p:extLst>
      <p:ext uri="{BB962C8B-B14F-4D97-AF65-F5344CB8AC3E}">
        <p14:creationId xmlns:p14="http://schemas.microsoft.com/office/powerpoint/2010/main" val="421202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Plotting our data on WNV frequency by year, we observe that WNV frequency increases during the summer months, especially in August.</a:t>
            </a:r>
          </a:p>
        </p:txBody>
      </p:sp>
      <p:sp>
        <p:nvSpPr>
          <p:cNvPr id="4" name="Slide Number Placeholder 3"/>
          <p:cNvSpPr>
            <a:spLocks noGrp="1"/>
          </p:cNvSpPr>
          <p:nvPr>
            <p:ph type="sldNum" sz="quarter" idx="5"/>
          </p:nvPr>
        </p:nvSpPr>
        <p:spPr/>
        <p:txBody>
          <a:bodyPr/>
          <a:lstStyle/>
          <a:p>
            <a:fld id="{EFD60338-16F2-4E05-85AB-64DA40F3E4D9}" type="slidenum">
              <a:rPr lang="en-GB" smtClean="0"/>
              <a:t>4</a:t>
            </a:fld>
            <a:endParaRPr lang="en-GB"/>
          </a:p>
        </p:txBody>
      </p:sp>
    </p:spTree>
    <p:extLst>
      <p:ext uri="{BB962C8B-B14F-4D97-AF65-F5344CB8AC3E}">
        <p14:creationId xmlns:p14="http://schemas.microsoft.com/office/powerpoint/2010/main" val="161652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 these graphs we can see the mosquito numbers in 2009 and 2011 in green and the frequency of WNV detected in blue.</a:t>
            </a:r>
          </a:p>
          <a:p>
            <a:endParaRPr lang="en-SG" dirty="0"/>
          </a:p>
          <a:p>
            <a:r>
              <a:rPr lang="en-SG" dirty="0"/>
              <a:t>It is clear that the spikes coincide with one another. The peaks for both graphs tend to have a time lag between them of about 2 – 4 weeks.</a:t>
            </a:r>
          </a:p>
          <a:p>
            <a:endParaRPr lang="en-SG" dirty="0"/>
          </a:p>
          <a:p>
            <a:r>
              <a:rPr lang="en-SG" dirty="0"/>
              <a:t>We hypothesize that this delay reflects the breeding cycle of the Culex mosquito</a:t>
            </a:r>
          </a:p>
          <a:p>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5</a:t>
            </a:fld>
            <a:endParaRPr lang="en-GB"/>
          </a:p>
        </p:txBody>
      </p:sp>
    </p:spTree>
    <p:extLst>
      <p:ext uri="{BB962C8B-B14F-4D97-AF65-F5344CB8AC3E}">
        <p14:creationId xmlns:p14="http://schemas.microsoft.com/office/powerpoint/2010/main" val="223119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Total of 20 features (accounting for nominal features</a:t>
            </a:r>
          </a:p>
          <a:p>
            <a:r>
              <a:rPr lang="en-SG" dirty="0"/>
              <a:t>)</a:t>
            </a:r>
          </a:p>
          <a:p>
            <a:r>
              <a:rPr lang="en-SG" dirty="0"/>
              <a:t>Generally, the features we selected describe mosquito biting activity or breeding, including several engineered features.</a:t>
            </a:r>
          </a:p>
          <a:p>
            <a:endParaRPr lang="en-SG" dirty="0"/>
          </a:p>
          <a:p>
            <a:r>
              <a:rPr lang="en-SG" dirty="0"/>
              <a:t>I will elaborate further on these features in the next few slides</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6</a:t>
            </a:fld>
            <a:endParaRPr lang="en-GB"/>
          </a:p>
        </p:txBody>
      </p:sp>
    </p:spTree>
    <p:extLst>
      <p:ext uri="{BB962C8B-B14F-4D97-AF65-F5344CB8AC3E}">
        <p14:creationId xmlns:p14="http://schemas.microsoft.com/office/powerpoint/2010/main" val="79681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Only 2 species of mosquito carry WNV – Culex </a:t>
            </a:r>
            <a:r>
              <a:rPr lang="en-SG" dirty="0" err="1"/>
              <a:t>pipiens</a:t>
            </a:r>
            <a:r>
              <a:rPr lang="en-SG" dirty="0"/>
              <a:t> and Culex </a:t>
            </a:r>
            <a:r>
              <a:rPr lang="en-SG" dirty="0" err="1"/>
              <a:t>restuans</a:t>
            </a:r>
            <a:r>
              <a:rPr lang="en-SG" dirty="0"/>
              <a:t>. We created dummy features to represent each of these 3 categories.</a:t>
            </a:r>
          </a:p>
          <a:p>
            <a:endParaRPr lang="en-SG" dirty="0"/>
          </a:p>
          <a:p>
            <a:r>
              <a:rPr lang="en-SG" dirty="0"/>
              <a:t>From the diagram on the right, the culex species takes about 9 – 10 days to develop into an adult from its egg. This means it takes about 10 days for a mosquito which is infected with WNV to transmit the disease into its offspring and manifest in the environment. </a:t>
            </a:r>
          </a:p>
          <a:p>
            <a:endParaRPr lang="en-SG" dirty="0"/>
          </a:p>
        </p:txBody>
      </p:sp>
      <p:sp>
        <p:nvSpPr>
          <p:cNvPr id="4" name="Slide Number Placeholder 3"/>
          <p:cNvSpPr>
            <a:spLocks noGrp="1"/>
          </p:cNvSpPr>
          <p:nvPr>
            <p:ph type="sldNum" sz="quarter" idx="5"/>
          </p:nvPr>
        </p:nvSpPr>
        <p:spPr/>
        <p:txBody>
          <a:bodyPr/>
          <a:lstStyle/>
          <a:p>
            <a:fld id="{EFD60338-16F2-4E05-85AB-64DA40F3E4D9}" type="slidenum">
              <a:rPr lang="en-GB" smtClean="0"/>
              <a:t>7</a:t>
            </a:fld>
            <a:endParaRPr lang="en-GB"/>
          </a:p>
        </p:txBody>
      </p:sp>
    </p:spTree>
    <p:extLst>
      <p:ext uri="{BB962C8B-B14F-4D97-AF65-F5344CB8AC3E}">
        <p14:creationId xmlns:p14="http://schemas.microsoft.com/office/powerpoint/2010/main" val="391176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I will be going through the engineered features.</a:t>
            </a:r>
          </a:p>
          <a:p>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8</a:t>
            </a:fld>
            <a:endParaRPr lang="en-GB"/>
          </a:p>
        </p:txBody>
      </p:sp>
    </p:spTree>
    <p:extLst>
      <p:ext uri="{BB962C8B-B14F-4D97-AF65-F5344CB8AC3E}">
        <p14:creationId xmlns:p14="http://schemas.microsoft.com/office/powerpoint/2010/main" val="426187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daylight hours. </a:t>
            </a:r>
          </a:p>
          <a:p>
            <a:endParaRPr lang="en-US" dirty="0"/>
          </a:p>
          <a:p>
            <a:r>
              <a:rPr lang="en-US" dirty="0"/>
              <a:t>Researched showed that the key transmitters of WNV only bite at night (Culex mosquitoes do not bite during the day). </a:t>
            </a:r>
          </a:p>
          <a:p>
            <a:endParaRPr lang="en-US" dirty="0"/>
          </a:p>
          <a:p>
            <a:r>
              <a:rPr lang="en-US" dirty="0"/>
              <a:t>With that in mind we engineered this feature to represent the hours of daylight each day from the sunset and sunrise </a:t>
            </a:r>
            <a:endParaRPr lang="en-GB" dirty="0"/>
          </a:p>
        </p:txBody>
      </p:sp>
      <p:sp>
        <p:nvSpPr>
          <p:cNvPr id="4" name="Slide Number Placeholder 3"/>
          <p:cNvSpPr>
            <a:spLocks noGrp="1"/>
          </p:cNvSpPr>
          <p:nvPr>
            <p:ph type="sldNum" sz="quarter" idx="5"/>
          </p:nvPr>
        </p:nvSpPr>
        <p:spPr/>
        <p:txBody>
          <a:bodyPr/>
          <a:lstStyle/>
          <a:p>
            <a:fld id="{EFD60338-16F2-4E05-85AB-64DA40F3E4D9}" type="slidenum">
              <a:rPr lang="en-GB" smtClean="0"/>
              <a:t>9</a:t>
            </a:fld>
            <a:endParaRPr lang="en-GB"/>
          </a:p>
        </p:txBody>
      </p:sp>
    </p:spTree>
    <p:extLst>
      <p:ext uri="{BB962C8B-B14F-4D97-AF65-F5344CB8AC3E}">
        <p14:creationId xmlns:p14="http://schemas.microsoft.com/office/powerpoint/2010/main" val="357691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C900-661E-497B-9119-BC24D7740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BD0243-2E6B-441C-BA8E-27E8EF55AE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1231B0-0B24-4117-909F-C93D6F33DAF2}"/>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62040A5E-150B-426F-BF9F-E1D3E40F4E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9B816F-5417-49C7-9356-E63D929049E2}"/>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159736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A8EA-D69D-4D34-BB89-C4D748AC8CE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E20B99-A54F-4C7D-9A7C-F0C9F7978C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D2CD2A-6F30-4805-BC01-782568EAF4BB}"/>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5F64114A-F8FC-4CFE-B339-5E607D9DC5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3E737A-76B1-49A9-8459-26671710622C}"/>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291349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64EAF-A345-43BA-880F-9B5AF79045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D0CE1F-4EC9-446F-BCCD-E8F232006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157E2C-BDCD-4996-AF1C-33E3B1B1DA58}"/>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4138D1FA-20BF-47C5-A93B-AE3A26795E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3FDADE-55EF-4DDD-B92D-8CFF50DBD368}"/>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2263521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C222B-D54D-46A4-B1E0-B560347EE1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D5A1709-DA45-48B6-9EA8-D113BC2D2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929BF9-3D2C-4B66-BEF3-C5A1E8BBFC3D}"/>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D84B4C1E-D7C6-49D2-A055-6D2482029A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4701F0-33ED-4514-BF77-DB2A9A23CFB4}"/>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17643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616A-8076-4E18-9063-557F6CB4B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4E194B8-08F2-42E0-8964-68AA1A9C1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F418B6-9EBD-4CCD-A023-1F3E0B27910D}"/>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869C2B45-DB2D-4D8C-B968-4699F75B20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F5BCBE-FCAD-4CB3-905C-508A1B522B7D}"/>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382249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637D-879D-4756-AE88-AE25532804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61790C-658A-445C-B0D7-CD8513081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8157A6E-B081-4269-9C39-7520010C4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6369851-9AB7-4DAC-9225-73AF239E9AA9}"/>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6" name="Footer Placeholder 5">
            <a:extLst>
              <a:ext uri="{FF2B5EF4-FFF2-40B4-BE49-F238E27FC236}">
                <a16:creationId xmlns:a16="http://schemas.microsoft.com/office/drawing/2014/main" id="{8219CBE2-3530-4EA2-9F3C-8CEC3E0FA2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FE75184-6716-4B6D-86BC-2ABAA3508875}"/>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328988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F3BA5-3380-44E1-B7DE-2DF4503E841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D663B79-8E66-42D3-B0EE-B9829FDA2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8AAC5-3161-4A02-8FFB-A84B86AE93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F89905-BF61-4EF6-B839-4EC353416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4C652-741E-47BF-8FD4-43532353A0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A3A8B51-341F-422B-889C-C6E044B42FDC}"/>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8" name="Footer Placeholder 7">
            <a:extLst>
              <a:ext uri="{FF2B5EF4-FFF2-40B4-BE49-F238E27FC236}">
                <a16:creationId xmlns:a16="http://schemas.microsoft.com/office/drawing/2014/main" id="{114CD0CB-7298-4E8C-9188-BD50FEA7769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9CAD74C-5697-4CC6-A999-51456A7E6E64}"/>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1856158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8C0F-AD5C-43B1-96E3-F771461002B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6C528CF-B421-4C61-BAC3-8FABAC17D552}"/>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4" name="Footer Placeholder 3">
            <a:extLst>
              <a:ext uri="{FF2B5EF4-FFF2-40B4-BE49-F238E27FC236}">
                <a16:creationId xmlns:a16="http://schemas.microsoft.com/office/drawing/2014/main" id="{7D985A96-7D82-4187-A389-8F4031A2547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B6A6D54-2F75-4577-8328-8CACB07F0970}"/>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3926296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008E61-4629-4EAA-9C02-20BBFDB8B1EB}"/>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3" name="Footer Placeholder 2">
            <a:extLst>
              <a:ext uri="{FF2B5EF4-FFF2-40B4-BE49-F238E27FC236}">
                <a16:creationId xmlns:a16="http://schemas.microsoft.com/office/drawing/2014/main" id="{F4FF15ED-60DD-4531-961D-EDF57E946F7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022123-BDF9-4111-A649-132D5C10E6BE}"/>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120242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DB3B-6F07-4F04-9638-4F8B2DCAA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B014E5A-F2C5-4235-A2CF-C4FCF17481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A38CB43-A7B9-4ACD-ADDA-8D2F17CED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40636-B620-47D4-B607-C9BF26DE6C77}"/>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6" name="Footer Placeholder 5">
            <a:extLst>
              <a:ext uri="{FF2B5EF4-FFF2-40B4-BE49-F238E27FC236}">
                <a16:creationId xmlns:a16="http://schemas.microsoft.com/office/drawing/2014/main" id="{DFEB8A35-BA08-498C-9B25-18FAE02CF6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3917E22-DE99-41C4-8E53-A80FD56EB67E}"/>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330826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5AF2-3E79-4CE7-86F7-D2EDF87D92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B9B807F-B1C8-4341-9DAC-EDCBA5AF0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676A469-A101-4E98-A48B-F8D89EF45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E14E9-0E36-4EDB-AE71-534D0879341E}"/>
              </a:ext>
            </a:extLst>
          </p:cNvPr>
          <p:cNvSpPr>
            <a:spLocks noGrp="1"/>
          </p:cNvSpPr>
          <p:nvPr>
            <p:ph type="dt" sz="half" idx="10"/>
          </p:nvPr>
        </p:nvSpPr>
        <p:spPr/>
        <p:txBody>
          <a:bodyPr/>
          <a:lstStyle/>
          <a:p>
            <a:fld id="{A14544EF-B493-4F89-92BB-10F87F13AE2E}" type="datetimeFigureOut">
              <a:rPr lang="en-GB" smtClean="0"/>
              <a:t>16/07/2021</a:t>
            </a:fld>
            <a:endParaRPr lang="en-GB"/>
          </a:p>
        </p:txBody>
      </p:sp>
      <p:sp>
        <p:nvSpPr>
          <p:cNvPr id="6" name="Footer Placeholder 5">
            <a:extLst>
              <a:ext uri="{FF2B5EF4-FFF2-40B4-BE49-F238E27FC236}">
                <a16:creationId xmlns:a16="http://schemas.microsoft.com/office/drawing/2014/main" id="{4EED3065-2100-4149-9C37-F4304073CC0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7850647-429F-47A6-BC85-8A66D887753E}"/>
              </a:ext>
            </a:extLst>
          </p:cNvPr>
          <p:cNvSpPr>
            <a:spLocks noGrp="1"/>
          </p:cNvSpPr>
          <p:nvPr>
            <p:ph type="sldNum" sz="quarter" idx="12"/>
          </p:nvPr>
        </p:nvSpPr>
        <p:spPr/>
        <p:txBody>
          <a:bodyPr/>
          <a:lstStyle/>
          <a:p>
            <a:fld id="{4FD7F6D1-C820-4736-A04B-0A6840AF4613}" type="slidenum">
              <a:rPr lang="en-GB" smtClean="0"/>
              <a:t>‹#›</a:t>
            </a:fld>
            <a:endParaRPr lang="en-GB"/>
          </a:p>
        </p:txBody>
      </p:sp>
    </p:spTree>
    <p:extLst>
      <p:ext uri="{BB962C8B-B14F-4D97-AF65-F5344CB8AC3E}">
        <p14:creationId xmlns:p14="http://schemas.microsoft.com/office/powerpoint/2010/main" val="308661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C8301A-1FE0-4F4E-B286-198AD6874A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66C70A-78C0-4110-83D5-2F134B94F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E8A1B7-5B47-4A53-BB1D-75F9337CD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544EF-B493-4F89-92BB-10F87F13AE2E}" type="datetimeFigureOut">
              <a:rPr lang="en-GB" smtClean="0"/>
              <a:t>16/07/2021</a:t>
            </a:fld>
            <a:endParaRPr lang="en-GB"/>
          </a:p>
        </p:txBody>
      </p:sp>
      <p:sp>
        <p:nvSpPr>
          <p:cNvPr id="5" name="Footer Placeholder 4">
            <a:extLst>
              <a:ext uri="{FF2B5EF4-FFF2-40B4-BE49-F238E27FC236}">
                <a16:creationId xmlns:a16="http://schemas.microsoft.com/office/drawing/2014/main" id="{DCF86F72-C6AC-4C4A-A94D-AFB9DDFEB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3CFBF91-15C0-48B1-BB1D-C9E201C5A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7F6D1-C820-4736-A04B-0A6840AF4613}" type="slidenum">
              <a:rPr lang="en-GB" smtClean="0"/>
              <a:t>‹#›</a:t>
            </a:fld>
            <a:endParaRPr lang="en-GB"/>
          </a:p>
        </p:txBody>
      </p:sp>
    </p:spTree>
    <p:extLst>
      <p:ext uri="{BB962C8B-B14F-4D97-AF65-F5344CB8AC3E}">
        <p14:creationId xmlns:p14="http://schemas.microsoft.com/office/powerpoint/2010/main" val="250535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water, mountain&#10;&#10;Description automatically generated">
            <a:extLst>
              <a:ext uri="{FF2B5EF4-FFF2-40B4-BE49-F238E27FC236}">
                <a16:creationId xmlns:a16="http://schemas.microsoft.com/office/drawing/2014/main" id="{1DC1E4C3-A8E8-4031-A25A-077E08A88C62}"/>
              </a:ext>
            </a:extLst>
          </p:cNvPr>
          <p:cNvPicPr>
            <a:picLocks noChangeAspect="1"/>
          </p:cNvPicPr>
          <p:nvPr/>
        </p:nvPicPr>
        <p:blipFill rotWithShape="1">
          <a:blip r:embed="rId3">
            <a:extLst>
              <a:ext uri="{28A0092B-C50C-407E-A947-70E740481C1C}">
                <a14:useLocalDpi xmlns:a14="http://schemas.microsoft.com/office/drawing/2010/main" val="0"/>
              </a:ext>
            </a:extLst>
          </a:blip>
          <a:srcRect l="16569" t="9091" r="18794"/>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F8B97F-211C-431E-851B-2F7E35FBBE45}"/>
              </a:ext>
            </a:extLst>
          </p:cNvPr>
          <p:cNvSpPr>
            <a:spLocks noGrp="1"/>
          </p:cNvSpPr>
          <p:nvPr>
            <p:ph type="ctrTitle"/>
          </p:nvPr>
        </p:nvSpPr>
        <p:spPr>
          <a:xfrm>
            <a:off x="477981" y="1122363"/>
            <a:ext cx="4023360" cy="3204134"/>
          </a:xfrm>
        </p:spPr>
        <p:txBody>
          <a:bodyPr anchor="b">
            <a:normAutofit/>
          </a:bodyPr>
          <a:lstStyle/>
          <a:p>
            <a:pPr algn="l"/>
            <a:r>
              <a:rPr lang="en-SG" sz="4800" dirty="0"/>
              <a:t>Predicting West Nile Virus in Chicago</a:t>
            </a:r>
            <a:endParaRPr lang="en-GB" sz="4800" dirty="0"/>
          </a:p>
        </p:txBody>
      </p:sp>
      <p:sp>
        <p:nvSpPr>
          <p:cNvPr id="3" name="Subtitle 2">
            <a:extLst>
              <a:ext uri="{FF2B5EF4-FFF2-40B4-BE49-F238E27FC236}">
                <a16:creationId xmlns:a16="http://schemas.microsoft.com/office/drawing/2014/main" id="{8196B964-FD10-494B-BCE5-FD6323BBF0E1}"/>
              </a:ext>
            </a:extLst>
          </p:cNvPr>
          <p:cNvSpPr>
            <a:spLocks noGrp="1"/>
          </p:cNvSpPr>
          <p:nvPr>
            <p:ph type="subTitle" idx="1"/>
          </p:nvPr>
        </p:nvSpPr>
        <p:spPr>
          <a:xfrm>
            <a:off x="477982" y="5025693"/>
            <a:ext cx="4023359" cy="1208141"/>
          </a:xfrm>
        </p:spPr>
        <p:txBody>
          <a:bodyPr>
            <a:normAutofit/>
          </a:bodyPr>
          <a:lstStyle/>
          <a:p>
            <a:pPr algn="l"/>
            <a:r>
              <a:rPr lang="en-SG" sz="2000" dirty="0"/>
              <a:t>John Han Wei Tan</a:t>
            </a:r>
          </a:p>
          <a:p>
            <a:pPr algn="l"/>
            <a:r>
              <a:rPr lang="en-SG" sz="2000" dirty="0"/>
              <a:t>Christopher </a:t>
            </a:r>
            <a:r>
              <a:rPr lang="en-SG" sz="2000" dirty="0" err="1"/>
              <a:t>Gozali</a:t>
            </a:r>
            <a:endParaRPr lang="en-SG" sz="2000" dirty="0"/>
          </a:p>
          <a:p>
            <a:pPr algn="l"/>
            <a:r>
              <a:rPr lang="en-SG" sz="2000" dirty="0"/>
              <a:t>Angeline Chandraatmadja</a:t>
            </a:r>
            <a:endParaRPr lang="en-GB" sz="2000"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C787-00EC-4942-AE8E-584E92485902}"/>
              </a:ext>
            </a:extLst>
          </p:cNvPr>
          <p:cNvSpPr>
            <a:spLocks noGrp="1"/>
          </p:cNvSpPr>
          <p:nvPr>
            <p:ph type="title"/>
          </p:nvPr>
        </p:nvSpPr>
        <p:spPr>
          <a:xfrm>
            <a:off x="645065" y="1165014"/>
            <a:ext cx="3796306" cy="4666206"/>
          </a:xfrm>
        </p:spPr>
        <p:txBody>
          <a:bodyPr anchor="ctr">
            <a:normAutofit/>
          </a:bodyPr>
          <a:lstStyle/>
          <a:p>
            <a:r>
              <a:rPr lang="en-SG" sz="4800" dirty="0"/>
              <a:t>Relative Humidity</a:t>
            </a:r>
            <a:endParaRPr lang="en-GB" sz="4800" dirty="0"/>
          </a:p>
        </p:txBody>
      </p:sp>
      <p:grpSp>
        <p:nvGrpSpPr>
          <p:cNvPr id="24"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A1409B-A52E-4DD7-80A8-26603B14D775}"/>
              </a:ext>
            </a:extLst>
          </p:cNvPr>
          <p:cNvSpPr>
            <a:spLocks noGrp="1"/>
          </p:cNvSpPr>
          <p:nvPr>
            <p:ph idx="1"/>
          </p:nvPr>
        </p:nvSpPr>
        <p:spPr>
          <a:xfrm>
            <a:off x="5573729" y="929540"/>
            <a:ext cx="5625253" cy="1373470"/>
          </a:xfrm>
        </p:spPr>
        <p:txBody>
          <a:bodyPr anchor="ctr">
            <a:normAutofit/>
          </a:bodyPr>
          <a:lstStyle/>
          <a:p>
            <a:r>
              <a:rPr lang="en-GB" sz="2000" dirty="0"/>
              <a:t>Relative humidity estimated by using dewpoint and </a:t>
            </a:r>
            <a:r>
              <a:rPr lang="en-GB" sz="2000" dirty="0" err="1"/>
              <a:t>tavg</a:t>
            </a:r>
            <a:r>
              <a:rPr lang="en-GB" sz="2000" dirty="0"/>
              <a:t> to calculate vapour pressure at atmospheric conditions.</a:t>
            </a:r>
          </a:p>
          <a:p>
            <a:endParaRPr lang="en-GB" sz="2000" dirty="0"/>
          </a:p>
        </p:txBody>
      </p:sp>
      <p:pic>
        <p:nvPicPr>
          <p:cNvPr id="4" name="Picture 3">
            <a:extLst>
              <a:ext uri="{FF2B5EF4-FFF2-40B4-BE49-F238E27FC236}">
                <a16:creationId xmlns:a16="http://schemas.microsoft.com/office/drawing/2014/main" id="{C47BE220-7198-4DD2-BE11-74B89EDFA62B}"/>
              </a:ext>
            </a:extLst>
          </p:cNvPr>
          <p:cNvPicPr>
            <a:picLocks noChangeAspect="1"/>
          </p:cNvPicPr>
          <p:nvPr/>
        </p:nvPicPr>
        <p:blipFill>
          <a:blip r:embed="rId3"/>
          <a:stretch>
            <a:fillRect/>
          </a:stretch>
        </p:blipFill>
        <p:spPr>
          <a:xfrm>
            <a:off x="5389617" y="2233880"/>
            <a:ext cx="2691288" cy="727503"/>
          </a:xfrm>
          <a:prstGeom prst="rect">
            <a:avLst/>
          </a:prstGeom>
        </p:spPr>
      </p:pic>
      <p:pic>
        <p:nvPicPr>
          <p:cNvPr id="5" name="Picture 4">
            <a:extLst>
              <a:ext uri="{FF2B5EF4-FFF2-40B4-BE49-F238E27FC236}">
                <a16:creationId xmlns:a16="http://schemas.microsoft.com/office/drawing/2014/main" id="{9BCB2940-D365-4038-A5A7-A5BAF9BDD770}"/>
              </a:ext>
            </a:extLst>
          </p:cNvPr>
          <p:cNvPicPr>
            <a:picLocks noChangeAspect="1"/>
          </p:cNvPicPr>
          <p:nvPr/>
        </p:nvPicPr>
        <p:blipFill>
          <a:blip r:embed="rId4"/>
          <a:stretch>
            <a:fillRect/>
          </a:stretch>
        </p:blipFill>
        <p:spPr>
          <a:xfrm>
            <a:off x="8383264" y="2268613"/>
            <a:ext cx="2815718" cy="682749"/>
          </a:xfrm>
          <a:prstGeom prst="rect">
            <a:avLst/>
          </a:prstGeom>
        </p:spPr>
      </p:pic>
      <p:pic>
        <p:nvPicPr>
          <p:cNvPr id="6" name="Picture 5">
            <a:extLst>
              <a:ext uri="{FF2B5EF4-FFF2-40B4-BE49-F238E27FC236}">
                <a16:creationId xmlns:a16="http://schemas.microsoft.com/office/drawing/2014/main" id="{8C1FB0EB-2402-46FA-87C8-766C1D25659D}"/>
              </a:ext>
            </a:extLst>
          </p:cNvPr>
          <p:cNvPicPr>
            <a:picLocks noChangeAspect="1"/>
          </p:cNvPicPr>
          <p:nvPr/>
        </p:nvPicPr>
        <p:blipFill>
          <a:blip r:embed="rId5"/>
          <a:stretch>
            <a:fillRect/>
          </a:stretch>
        </p:blipFill>
        <p:spPr>
          <a:xfrm>
            <a:off x="5524746" y="3225028"/>
            <a:ext cx="4675614" cy="869664"/>
          </a:xfrm>
          <a:prstGeom prst="rect">
            <a:avLst/>
          </a:prstGeom>
        </p:spPr>
      </p:pic>
      <p:graphicFrame>
        <p:nvGraphicFramePr>
          <p:cNvPr id="22" name="Table 8">
            <a:extLst>
              <a:ext uri="{FF2B5EF4-FFF2-40B4-BE49-F238E27FC236}">
                <a16:creationId xmlns:a16="http://schemas.microsoft.com/office/drawing/2014/main" id="{2D0E7A04-2EC8-47F1-825A-1B3B31A615A5}"/>
              </a:ext>
            </a:extLst>
          </p:cNvPr>
          <p:cNvGraphicFramePr>
            <a:graphicFrameLocks noGrp="1"/>
          </p:cNvGraphicFramePr>
          <p:nvPr>
            <p:extLst>
              <p:ext uri="{D42A27DB-BD31-4B8C-83A1-F6EECF244321}">
                <p14:modId xmlns:p14="http://schemas.microsoft.com/office/powerpoint/2010/main" val="3264169201"/>
              </p:ext>
            </p:extLst>
          </p:nvPr>
        </p:nvGraphicFramePr>
        <p:xfrm>
          <a:off x="5648902" y="4507589"/>
          <a:ext cx="5143500" cy="1381760"/>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1107270535"/>
                    </a:ext>
                  </a:extLst>
                </a:gridCol>
                <a:gridCol w="4191000">
                  <a:extLst>
                    <a:ext uri="{9D8B030D-6E8A-4147-A177-3AD203B41FA5}">
                      <a16:colId xmlns:a16="http://schemas.microsoft.com/office/drawing/2014/main" val="3183217048"/>
                    </a:ext>
                  </a:extLst>
                </a:gridCol>
              </a:tblGrid>
              <a:tr h="370840">
                <a:tc>
                  <a:txBody>
                    <a:bodyPr/>
                    <a:lstStyle/>
                    <a:p>
                      <a:r>
                        <a:rPr lang="en-SG" dirty="0"/>
                        <a:t>Symbol</a:t>
                      </a:r>
                    </a:p>
                  </a:txBody>
                  <a:tcPr/>
                </a:tc>
                <a:tc>
                  <a:txBody>
                    <a:bodyPr/>
                    <a:lstStyle/>
                    <a:p>
                      <a:pPr algn="ctr"/>
                      <a:r>
                        <a:rPr lang="en-SG" dirty="0"/>
                        <a:t>Meaning</a:t>
                      </a:r>
                    </a:p>
                  </a:txBody>
                  <a:tcPr/>
                </a:tc>
                <a:extLst>
                  <a:ext uri="{0D108BD9-81ED-4DB2-BD59-A6C34878D82A}">
                    <a16:rowId xmlns:a16="http://schemas.microsoft.com/office/drawing/2014/main" val="1417763610"/>
                  </a:ext>
                </a:extLst>
              </a:tr>
              <a:tr h="370840">
                <a:tc>
                  <a:txBody>
                    <a:bodyPr/>
                    <a:lstStyle/>
                    <a:p>
                      <a:pPr algn="just"/>
                      <a:r>
                        <a:rPr lang="en-SG" dirty="0"/>
                        <a:t>e, e</a:t>
                      </a:r>
                      <a:r>
                        <a:rPr lang="en-SG" strike="noStrike" baseline="-25000" dirty="0"/>
                        <a:t>s</a:t>
                      </a:r>
                      <a:endParaRPr lang="en-SG" dirty="0"/>
                    </a:p>
                  </a:txBody>
                  <a:tcPr/>
                </a:tc>
                <a:tc>
                  <a:txBody>
                    <a:bodyPr/>
                    <a:lstStyle/>
                    <a:p>
                      <a:r>
                        <a:rPr lang="en-SG" dirty="0"/>
                        <a:t>Actual vapour pressure, Saturated vapour pressure</a:t>
                      </a:r>
                    </a:p>
                  </a:txBody>
                  <a:tcPr/>
                </a:tc>
                <a:extLst>
                  <a:ext uri="{0D108BD9-81ED-4DB2-BD59-A6C34878D82A}">
                    <a16:rowId xmlns:a16="http://schemas.microsoft.com/office/drawing/2014/main" val="2367090578"/>
                  </a:ext>
                </a:extLst>
              </a:tr>
              <a:tr h="370840">
                <a:tc>
                  <a:txBody>
                    <a:bodyPr/>
                    <a:lstStyle/>
                    <a:p>
                      <a:pPr algn="just"/>
                      <a:r>
                        <a:rPr lang="en-SG" dirty="0"/>
                        <a:t>T, T</a:t>
                      </a:r>
                      <a:r>
                        <a:rPr lang="en-SG" baseline="-25000" dirty="0"/>
                        <a:t>d</a:t>
                      </a:r>
                      <a:endParaRPr lang="en-SG" dirty="0"/>
                    </a:p>
                  </a:txBody>
                  <a:tcPr/>
                </a:tc>
                <a:tc>
                  <a:txBody>
                    <a:bodyPr/>
                    <a:lstStyle/>
                    <a:p>
                      <a:r>
                        <a:rPr lang="en-SG" dirty="0"/>
                        <a:t>Temperature, Dewpoint Temperature</a:t>
                      </a:r>
                    </a:p>
                  </a:txBody>
                  <a:tcPr/>
                </a:tc>
                <a:extLst>
                  <a:ext uri="{0D108BD9-81ED-4DB2-BD59-A6C34878D82A}">
                    <a16:rowId xmlns:a16="http://schemas.microsoft.com/office/drawing/2014/main" val="2598341653"/>
                  </a:ext>
                </a:extLst>
              </a:tr>
            </a:tbl>
          </a:graphicData>
        </a:graphic>
      </p:graphicFrame>
    </p:spTree>
    <p:extLst>
      <p:ext uri="{BB962C8B-B14F-4D97-AF65-F5344CB8AC3E}">
        <p14:creationId xmlns:p14="http://schemas.microsoft.com/office/powerpoint/2010/main" val="140169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0C787-00EC-4942-AE8E-584E92485902}"/>
              </a:ext>
            </a:extLst>
          </p:cNvPr>
          <p:cNvSpPr>
            <a:spLocks noGrp="1"/>
          </p:cNvSpPr>
          <p:nvPr>
            <p:ph type="title"/>
          </p:nvPr>
        </p:nvSpPr>
        <p:spPr>
          <a:xfrm>
            <a:off x="645065" y="1165014"/>
            <a:ext cx="3796306" cy="4666206"/>
          </a:xfrm>
        </p:spPr>
        <p:txBody>
          <a:bodyPr anchor="ctr">
            <a:normAutofit/>
          </a:bodyPr>
          <a:lstStyle/>
          <a:p>
            <a:r>
              <a:rPr lang="en-SG" sz="4800"/>
              <a:t>Lag and roll</a:t>
            </a:r>
            <a:endParaRPr lang="en-GB" sz="4800"/>
          </a:p>
        </p:txBody>
      </p:sp>
      <p:grpSp>
        <p:nvGrpSpPr>
          <p:cNvPr id="24"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A1409B-A52E-4DD7-80A8-26603B14D775}"/>
              </a:ext>
            </a:extLst>
          </p:cNvPr>
          <p:cNvSpPr>
            <a:spLocks noGrp="1"/>
          </p:cNvSpPr>
          <p:nvPr>
            <p:ph idx="1"/>
          </p:nvPr>
        </p:nvSpPr>
        <p:spPr>
          <a:xfrm>
            <a:off x="5577840" y="1165014"/>
            <a:ext cx="5625253" cy="4666206"/>
          </a:xfrm>
        </p:spPr>
        <p:txBody>
          <a:bodyPr anchor="ctr">
            <a:normAutofit/>
          </a:bodyPr>
          <a:lstStyle/>
          <a:p>
            <a:r>
              <a:rPr lang="en-GB" sz="2000"/>
              <a:t>Preciptotal: </a:t>
            </a:r>
          </a:p>
          <a:p>
            <a:pPr lvl="1"/>
            <a:r>
              <a:rPr lang="en-GB" sz="2000"/>
              <a:t>Rain forms pools of stagnant water which is deal for mosquito breeding</a:t>
            </a:r>
          </a:p>
          <a:p>
            <a:pPr lvl="1"/>
            <a:r>
              <a:rPr lang="en-GB" sz="2000"/>
              <a:t>10 day lag to account for Culex lifecycle</a:t>
            </a:r>
          </a:p>
          <a:p>
            <a:r>
              <a:rPr lang="en-GB" sz="2000"/>
              <a:t>Stnpressure, Sealevel, Resultspeed:</a:t>
            </a:r>
          </a:p>
          <a:p>
            <a:pPr lvl="1"/>
            <a:r>
              <a:rPr lang="en-GB" sz="2000"/>
              <a:t>Features describe atmospheric pressure and wind vector sum (speed and direction)</a:t>
            </a:r>
          </a:p>
          <a:p>
            <a:pPr lvl="1"/>
            <a:r>
              <a:rPr lang="en-GB" sz="2000"/>
              <a:t>Related to wet/dry seasonality</a:t>
            </a:r>
          </a:p>
          <a:p>
            <a:pPr lvl="1"/>
            <a:r>
              <a:rPr lang="en-GB" sz="2000"/>
              <a:t>28 day  lag</a:t>
            </a:r>
          </a:p>
          <a:p>
            <a:pPr lvl="1"/>
            <a:r>
              <a:rPr lang="en-GB" sz="2000"/>
              <a:t>7 day rolling average</a:t>
            </a:r>
          </a:p>
          <a:p>
            <a:endParaRPr lang="en-GB" sz="2000"/>
          </a:p>
        </p:txBody>
      </p:sp>
    </p:spTree>
    <p:extLst>
      <p:ext uri="{BB962C8B-B14F-4D97-AF65-F5344CB8AC3E}">
        <p14:creationId xmlns:p14="http://schemas.microsoft.com/office/powerpoint/2010/main" val="1525716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water, mountain&#10;&#10;Description automatically generated">
            <a:extLst>
              <a:ext uri="{FF2B5EF4-FFF2-40B4-BE49-F238E27FC236}">
                <a16:creationId xmlns:a16="http://schemas.microsoft.com/office/drawing/2014/main" id="{1DC1E4C3-A8E8-4031-A25A-077E08A88C6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8B97F-211C-431E-851B-2F7E35FBBE45}"/>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dirty="0">
                <a:solidFill>
                  <a:schemeClr val="tx1">
                    <a:lumMod val="85000"/>
                    <a:lumOff val="15000"/>
                  </a:schemeClr>
                </a:solidFill>
              </a:rPr>
              <a:t>MODELLING</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74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7AAA9B-03F5-4620-B347-9CF9F05D6E35}"/>
              </a:ext>
            </a:extLst>
          </p:cNvPr>
          <p:cNvSpPr>
            <a:spLocks noGrp="1"/>
          </p:cNvSpPr>
          <p:nvPr>
            <p:ph type="title"/>
          </p:nvPr>
        </p:nvSpPr>
        <p:spPr>
          <a:xfrm>
            <a:off x="884024" y="560346"/>
            <a:ext cx="10451592" cy="1325563"/>
          </a:xfrm>
        </p:spPr>
        <p:txBody>
          <a:bodyPr vert="horz" lIns="91440" tIns="45720" rIns="91440" bIns="45720" rtlCol="0" anchor="ctr">
            <a:normAutofit/>
          </a:bodyPr>
          <a:lstStyle/>
          <a:p>
            <a:r>
              <a:rPr lang="en-US" dirty="0"/>
              <a:t>STRONG FEATURES</a:t>
            </a:r>
          </a:p>
        </p:txBody>
      </p:sp>
      <p:pic>
        <p:nvPicPr>
          <p:cNvPr id="6" name="Picture 5" descr="Mosquito Icons - Download Free Vector Icons | Noun Project">
            <a:extLst>
              <a:ext uri="{FF2B5EF4-FFF2-40B4-BE49-F238E27FC236}">
                <a16:creationId xmlns:a16="http://schemas.microsoft.com/office/drawing/2014/main" id="{CE9FE4F5-E8B2-46B4-96A6-3E8CB6A66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124" y="2483366"/>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ain icon - Pittogrammi">
            <a:extLst>
              <a:ext uri="{FF2B5EF4-FFF2-40B4-BE49-F238E27FC236}">
                <a16:creationId xmlns:a16="http://schemas.microsoft.com/office/drawing/2014/main" id="{FE404643-311D-4F8B-8803-FA1F9C357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924" y="4536601"/>
            <a:ext cx="1282700" cy="1282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9">
            <a:extLst>
              <a:ext uri="{FF2B5EF4-FFF2-40B4-BE49-F238E27FC236}">
                <a16:creationId xmlns:a16="http://schemas.microsoft.com/office/drawing/2014/main" id="{FD64D8B6-E10A-4BB7-8026-2EFB7CBC81AA}"/>
              </a:ext>
            </a:extLst>
          </p:cNvPr>
          <p:cNvSpPr txBox="1"/>
          <p:nvPr/>
        </p:nvSpPr>
        <p:spPr>
          <a:xfrm>
            <a:off x="3441179" y="5029839"/>
            <a:ext cx="51054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
            <a:r>
              <a:rPr lang="en-SG" sz="2000" b="0" i="0" u="none" strike="noStrike" dirty="0">
                <a:solidFill>
                  <a:srgbClr val="000000"/>
                </a:solidFill>
                <a:effectLst/>
                <a:latin typeface="Calibri" panose="020F0502020204030204" pitchFamily="34" charset="0"/>
              </a:rPr>
              <a:t>resultspeed_roll7_lag28 – Random Forest</a:t>
            </a:r>
          </a:p>
          <a:p>
            <a:pPr algn="l" fontAlgn="b"/>
            <a:r>
              <a:rPr lang="en-SG" sz="2000" dirty="0">
                <a:solidFill>
                  <a:srgbClr val="000000"/>
                </a:solidFill>
                <a:latin typeface="Calibri" panose="020F0502020204030204" pitchFamily="34" charset="0"/>
              </a:rPr>
              <a:t>stnpressure_roll7_lag28 – Log Reg</a:t>
            </a:r>
            <a:endParaRPr lang="en-SG" sz="2000" b="0" i="0" u="none" strike="noStrike" dirty="0">
              <a:solidFill>
                <a:srgbClr val="000000"/>
              </a:solidFill>
              <a:effectLst/>
              <a:latin typeface="Calibri" panose="020F0502020204030204" pitchFamily="34" charset="0"/>
            </a:endParaRPr>
          </a:p>
        </p:txBody>
      </p:sp>
      <p:sp>
        <p:nvSpPr>
          <p:cNvPr id="9" name="TextBox 10">
            <a:extLst>
              <a:ext uri="{FF2B5EF4-FFF2-40B4-BE49-F238E27FC236}">
                <a16:creationId xmlns:a16="http://schemas.microsoft.com/office/drawing/2014/main" id="{F43D88BE-52B9-42A1-982E-16F00DCFE9A1}"/>
              </a:ext>
            </a:extLst>
          </p:cNvPr>
          <p:cNvSpPr txBox="1"/>
          <p:nvPr/>
        </p:nvSpPr>
        <p:spPr>
          <a:xfrm>
            <a:off x="3441179" y="2763587"/>
            <a:ext cx="5549900"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
            <a:r>
              <a:rPr lang="en-SG" sz="2000" dirty="0">
                <a:solidFill>
                  <a:srgbClr val="000000"/>
                </a:solidFill>
                <a:latin typeface="Calibri" panose="020F0502020204030204" pitchFamily="34" charset="0"/>
              </a:rPr>
              <a:t>d</a:t>
            </a:r>
            <a:r>
              <a:rPr lang="en-SG" sz="2000" b="0" i="0" u="none" strike="noStrike" dirty="0">
                <a:solidFill>
                  <a:srgbClr val="000000"/>
                </a:solidFill>
                <a:effectLst/>
                <a:latin typeface="Calibri" panose="020F0502020204030204" pitchFamily="34" charset="0"/>
              </a:rPr>
              <a:t>ewpoint – Log reg</a:t>
            </a:r>
          </a:p>
          <a:p>
            <a:pPr algn="l" fontAlgn="b"/>
            <a:r>
              <a:rPr lang="en-SG" sz="2000" dirty="0" err="1">
                <a:solidFill>
                  <a:srgbClr val="000000"/>
                </a:solidFill>
                <a:latin typeface="Calibri" panose="020F0502020204030204" pitchFamily="34" charset="0"/>
              </a:rPr>
              <a:t>t</a:t>
            </a:r>
            <a:r>
              <a:rPr lang="en-SG" sz="2000" b="0" i="0" u="none" strike="noStrike" dirty="0" err="1">
                <a:solidFill>
                  <a:srgbClr val="000000"/>
                </a:solidFill>
                <a:effectLst/>
                <a:latin typeface="Calibri" panose="020F0502020204030204" pitchFamily="34" charset="0"/>
              </a:rPr>
              <a:t>avg</a:t>
            </a:r>
            <a:r>
              <a:rPr lang="en-SG" sz="2000" b="0" i="0" u="none" strike="noStrike" dirty="0">
                <a:solidFill>
                  <a:srgbClr val="000000"/>
                </a:solidFill>
                <a:effectLst/>
                <a:latin typeface="Calibri" panose="020F0502020204030204" pitchFamily="34" charset="0"/>
              </a:rPr>
              <a:t> – Log reg</a:t>
            </a:r>
          </a:p>
          <a:p>
            <a:pPr fontAlgn="b"/>
            <a:r>
              <a:rPr lang="en-SG" sz="2000" b="0" i="0" u="none" strike="noStrike" dirty="0" err="1">
                <a:solidFill>
                  <a:srgbClr val="000000"/>
                </a:solidFill>
                <a:effectLst/>
                <a:latin typeface="Calibri" panose="020F0502020204030204" pitchFamily="34" charset="0"/>
              </a:rPr>
              <a:t>daylighthours</a:t>
            </a:r>
            <a:r>
              <a:rPr lang="en-SG" sz="2000" b="0" i="0" u="none" strike="noStrike" dirty="0">
                <a:solidFill>
                  <a:srgbClr val="000000"/>
                </a:solidFill>
                <a:effectLst/>
                <a:latin typeface="Calibri" panose="020F0502020204030204" pitchFamily="34" charset="0"/>
              </a:rPr>
              <a:t> – Random Forest, Log Reg</a:t>
            </a:r>
          </a:p>
        </p:txBody>
      </p:sp>
      <p:sp>
        <p:nvSpPr>
          <p:cNvPr id="10" name="TextBox 13">
            <a:extLst>
              <a:ext uri="{FF2B5EF4-FFF2-40B4-BE49-F238E27FC236}">
                <a16:creationId xmlns:a16="http://schemas.microsoft.com/office/drawing/2014/main" id="{B5B45137-4777-4E94-9582-C3B05464C3C5}"/>
              </a:ext>
            </a:extLst>
          </p:cNvPr>
          <p:cNvSpPr txBox="1"/>
          <p:nvPr/>
        </p:nvSpPr>
        <p:spPr>
          <a:xfrm>
            <a:off x="884024" y="1599015"/>
            <a:ext cx="8890000"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
            <a:r>
              <a:rPr lang="en-SG" sz="2000" dirty="0">
                <a:solidFill>
                  <a:srgbClr val="000000"/>
                </a:solidFill>
                <a:latin typeface="Calibri" panose="020F0502020204030204" pitchFamily="34" charset="0"/>
              </a:rPr>
              <a:t>Strong Logistic Regression coefficient or Random Forest high feature importance</a:t>
            </a:r>
            <a:endParaRPr lang="en-SG" sz="2000" b="0" i="0" u="none" strike="noStrike" dirty="0">
              <a:solidFill>
                <a:srgbClr val="000000"/>
              </a:solidFill>
              <a:effectLst/>
              <a:latin typeface="Calibri" panose="020F0502020204030204" pitchFamily="34" charset="0"/>
            </a:endParaRPr>
          </a:p>
        </p:txBody>
      </p:sp>
      <p:sp>
        <p:nvSpPr>
          <p:cNvPr id="11" name="TextBox 15">
            <a:extLst>
              <a:ext uri="{FF2B5EF4-FFF2-40B4-BE49-F238E27FC236}">
                <a16:creationId xmlns:a16="http://schemas.microsoft.com/office/drawing/2014/main" id="{88C607AC-CC39-47AB-81E5-C581F260CE95}"/>
              </a:ext>
            </a:extLst>
          </p:cNvPr>
          <p:cNvSpPr txBox="1"/>
          <p:nvPr/>
        </p:nvSpPr>
        <p:spPr>
          <a:xfrm>
            <a:off x="1303124" y="3429000"/>
            <a:ext cx="11303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800" dirty="0">
                <a:solidFill>
                  <a:srgbClr val="000000"/>
                </a:solidFill>
                <a:latin typeface="Calibri" panose="020F0502020204030204" pitchFamily="34" charset="0"/>
              </a:rPr>
              <a:t>Mosquito Activity</a:t>
            </a:r>
            <a:endParaRPr lang="en-SG" dirty="0"/>
          </a:p>
        </p:txBody>
      </p:sp>
      <p:sp>
        <p:nvSpPr>
          <p:cNvPr id="12" name="TextBox 16">
            <a:extLst>
              <a:ext uri="{FF2B5EF4-FFF2-40B4-BE49-F238E27FC236}">
                <a16:creationId xmlns:a16="http://schemas.microsoft.com/office/drawing/2014/main" id="{0BD25F45-A9B6-4EA9-9CB0-F146A5140C4F}"/>
              </a:ext>
            </a:extLst>
          </p:cNvPr>
          <p:cNvSpPr txBox="1"/>
          <p:nvPr/>
        </p:nvSpPr>
        <p:spPr>
          <a:xfrm>
            <a:off x="1379324" y="5819301"/>
            <a:ext cx="11303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800" dirty="0">
                <a:solidFill>
                  <a:srgbClr val="000000"/>
                </a:solidFill>
                <a:latin typeface="Calibri" panose="020F0502020204030204" pitchFamily="34" charset="0"/>
              </a:rPr>
              <a:t>Rainy Season</a:t>
            </a:r>
            <a:endParaRPr lang="en-SG" dirty="0"/>
          </a:p>
        </p:txBody>
      </p:sp>
    </p:spTree>
    <p:extLst>
      <p:ext uri="{BB962C8B-B14F-4D97-AF65-F5344CB8AC3E}">
        <p14:creationId xmlns:p14="http://schemas.microsoft.com/office/powerpoint/2010/main" val="134798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ight Triangle 5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5BDFE8-FAD0-4DFC-9F84-3BC2D5ABFB56}"/>
              </a:ext>
            </a:extLst>
          </p:cNvPr>
          <p:cNvSpPr>
            <a:spLocks noGrp="1"/>
          </p:cNvSpPr>
          <p:nvPr>
            <p:ph type="title"/>
          </p:nvPr>
        </p:nvSpPr>
        <p:spPr>
          <a:xfrm>
            <a:off x="-456135" y="713490"/>
            <a:ext cx="9471956" cy="1137111"/>
          </a:xfrm>
          <a:prstGeom prst="ellipse">
            <a:avLst/>
          </a:prstGeom>
        </p:spPr>
        <p:txBody>
          <a:bodyPr>
            <a:normAutofit/>
          </a:bodyPr>
          <a:lstStyle/>
          <a:p>
            <a:r>
              <a:rPr lang="en-SG" sz="5000" dirty="0"/>
              <a:t>GRIDSEARCH</a:t>
            </a:r>
          </a:p>
        </p:txBody>
      </p:sp>
      <p:sp>
        <p:nvSpPr>
          <p:cNvPr id="8" name="Content Placeholder 2">
            <a:extLst>
              <a:ext uri="{FF2B5EF4-FFF2-40B4-BE49-F238E27FC236}">
                <a16:creationId xmlns:a16="http://schemas.microsoft.com/office/drawing/2014/main" id="{97124280-BCC0-4383-9BBF-5AE51AE01BD6}"/>
              </a:ext>
            </a:extLst>
          </p:cNvPr>
          <p:cNvSpPr txBox="1">
            <a:spLocks/>
          </p:cNvSpPr>
          <p:nvPr/>
        </p:nvSpPr>
        <p:spPr>
          <a:xfrm>
            <a:off x="836500" y="163423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Models chosen: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Random Forest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Ada Boost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Gradient Boost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Neural Network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The models are optimized over AUCROC score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SG"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06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447FCA-C1DB-4B56-B50E-AD8D3F14B1F1}"/>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SELECTION CRITERIA</a:t>
            </a:r>
          </a:p>
        </p:txBody>
      </p:sp>
      <p:sp>
        <p:nvSpPr>
          <p:cNvPr id="4" name="Content Placeholder 2">
            <a:extLst>
              <a:ext uri="{FF2B5EF4-FFF2-40B4-BE49-F238E27FC236}">
                <a16:creationId xmlns:a16="http://schemas.microsoft.com/office/drawing/2014/main" id="{B465EB9C-D060-4BC7-B9E4-A94AAC04ED26}"/>
              </a:ext>
            </a:extLst>
          </p:cNvPr>
          <p:cNvSpPr>
            <a:spLocks noGrp="1"/>
          </p:cNvSpPr>
          <p:nvPr>
            <p:ph idx="1"/>
          </p:nvPr>
        </p:nvSpPr>
        <p:spPr>
          <a:xfrm>
            <a:off x="4380855" y="1412489"/>
            <a:ext cx="3427283" cy="4363844"/>
          </a:xfrm>
        </p:spPr>
        <p:txBody>
          <a:bodyPr vert="horz" lIns="91440" tIns="45720" rIns="91440" bIns="45720" rtlCol="0">
            <a:normAutofit/>
          </a:bodyPr>
          <a:lstStyle/>
          <a:p>
            <a:pPr marL="0"/>
            <a:r>
              <a:rPr lang="en-US" sz="2000" b="1"/>
              <a:t>RECALL</a:t>
            </a:r>
          </a:p>
          <a:p>
            <a:r>
              <a:rPr lang="en-US" sz="2000"/>
              <a:t>We are interested in the positive class (WNV present), recall captures the true positive rate.</a:t>
            </a:r>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8EED361-325C-47E7-A71E-86D97E9293D0}"/>
              </a:ext>
            </a:extLst>
          </p:cNvPr>
          <p:cNvSpPr txBox="1"/>
          <p:nvPr/>
        </p:nvSpPr>
        <p:spPr>
          <a:xfrm>
            <a:off x="8451604" y="1412489"/>
            <a:ext cx="3197701" cy="4363844"/>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1" i="0" u="none" strike="noStrike" cap="none" spc="0" normalizeH="0" baseline="0" noProof="0">
                <a:ln>
                  <a:noFill/>
                </a:ln>
                <a:effectLst/>
                <a:uLnTx/>
                <a:uFillTx/>
              </a:rPr>
              <a:t>Less Overfitting</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000" b="0" i="0" u="none" strike="noStrike" cap="none" spc="0" normalizeH="0" baseline="0" noProof="0">
                <a:ln>
                  <a:noFill/>
                </a:ln>
                <a:effectLst/>
                <a:uLnTx/>
                <a:uFillTx/>
              </a:rPr>
              <a:t>Small difference between train and validation AUCROC score</a:t>
            </a:r>
          </a:p>
        </p:txBody>
      </p:sp>
    </p:spTree>
    <p:extLst>
      <p:ext uri="{BB962C8B-B14F-4D97-AF65-F5344CB8AC3E}">
        <p14:creationId xmlns:p14="http://schemas.microsoft.com/office/powerpoint/2010/main" val="16933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DFE8-FAD0-4DFC-9F84-3BC2D5ABFB56}"/>
              </a:ext>
            </a:extLst>
          </p:cNvPr>
          <p:cNvSpPr>
            <a:spLocks noGrp="1"/>
          </p:cNvSpPr>
          <p:nvPr>
            <p:ph type="title"/>
          </p:nvPr>
        </p:nvSpPr>
        <p:spPr>
          <a:xfrm>
            <a:off x="-707574" y="-30261"/>
            <a:ext cx="9471956" cy="1137111"/>
          </a:xfrm>
          <a:prstGeom prst="ellipse">
            <a:avLst/>
          </a:prstGeom>
        </p:spPr>
        <p:txBody>
          <a:bodyPr>
            <a:normAutofit/>
          </a:bodyPr>
          <a:lstStyle/>
          <a:p>
            <a:r>
              <a:rPr lang="en-SG" sz="5000" dirty="0"/>
              <a:t>MODEL SELECTION</a:t>
            </a:r>
          </a:p>
        </p:txBody>
      </p:sp>
      <p:sp>
        <p:nvSpPr>
          <p:cNvPr id="3" name="Content Placeholder 2">
            <a:extLst>
              <a:ext uri="{FF2B5EF4-FFF2-40B4-BE49-F238E27FC236}">
                <a16:creationId xmlns:a16="http://schemas.microsoft.com/office/drawing/2014/main" id="{8AC3E273-FA63-4C71-9A87-69EFDC7492B4}"/>
              </a:ext>
            </a:extLst>
          </p:cNvPr>
          <p:cNvSpPr>
            <a:spLocks noGrp="1"/>
          </p:cNvSpPr>
          <p:nvPr>
            <p:ph idx="1"/>
          </p:nvPr>
        </p:nvSpPr>
        <p:spPr>
          <a:xfrm>
            <a:off x="457045" y="4528365"/>
            <a:ext cx="7745969" cy="1831774"/>
          </a:xfrm>
        </p:spPr>
        <p:txBody>
          <a:bodyPr anchor="t">
            <a:normAutofit/>
          </a:bodyPr>
          <a:lstStyle/>
          <a:p>
            <a:r>
              <a:rPr lang="en-GB" sz="2000" dirty="0"/>
              <a:t>Precision is low for all methods because the presence of WNV is generally impacted with changes in weather</a:t>
            </a:r>
          </a:p>
          <a:p>
            <a:r>
              <a:rPr lang="en-GB" sz="2000" dirty="0"/>
              <a:t>ROCAUC scores for Kaggle unseen dataset is lower than the validation data</a:t>
            </a:r>
          </a:p>
          <a:p>
            <a:r>
              <a:rPr lang="en-GB" sz="2000" dirty="0"/>
              <a:t>Models are overfitted on 2007, 2009, 2011, 2013 data (train dataset)</a:t>
            </a:r>
          </a:p>
        </p:txBody>
      </p:sp>
      <p:graphicFrame>
        <p:nvGraphicFramePr>
          <p:cNvPr id="38" name="Content Placeholder 3">
            <a:extLst>
              <a:ext uri="{FF2B5EF4-FFF2-40B4-BE49-F238E27FC236}">
                <a16:creationId xmlns:a16="http://schemas.microsoft.com/office/drawing/2014/main" id="{A03A02CC-DEF3-480C-9621-C728F92F96E9}"/>
              </a:ext>
            </a:extLst>
          </p:cNvPr>
          <p:cNvGraphicFramePr>
            <a:graphicFrameLocks/>
          </p:cNvGraphicFramePr>
          <p:nvPr/>
        </p:nvGraphicFramePr>
        <p:xfrm>
          <a:off x="8296477" y="4774591"/>
          <a:ext cx="3895523" cy="1253260"/>
        </p:xfrm>
        <a:graphic>
          <a:graphicData uri="http://schemas.openxmlformats.org/drawingml/2006/table">
            <a:tbl>
              <a:tblPr>
                <a:tableStyleId>{5940675A-B579-460E-94D1-54222C63F5DA}</a:tableStyleId>
              </a:tblPr>
              <a:tblGrid>
                <a:gridCol w="1224779">
                  <a:extLst>
                    <a:ext uri="{9D8B030D-6E8A-4147-A177-3AD203B41FA5}">
                      <a16:colId xmlns:a16="http://schemas.microsoft.com/office/drawing/2014/main" val="1252984653"/>
                    </a:ext>
                  </a:extLst>
                </a:gridCol>
                <a:gridCol w="1343143">
                  <a:extLst>
                    <a:ext uri="{9D8B030D-6E8A-4147-A177-3AD203B41FA5}">
                      <a16:colId xmlns:a16="http://schemas.microsoft.com/office/drawing/2014/main" val="2709749306"/>
                    </a:ext>
                  </a:extLst>
                </a:gridCol>
                <a:gridCol w="1327601">
                  <a:extLst>
                    <a:ext uri="{9D8B030D-6E8A-4147-A177-3AD203B41FA5}">
                      <a16:colId xmlns:a16="http://schemas.microsoft.com/office/drawing/2014/main" val="1640183045"/>
                    </a:ext>
                  </a:extLst>
                </a:gridCol>
              </a:tblGrid>
              <a:tr h="640877">
                <a:tc>
                  <a:txBody>
                    <a:bodyPr/>
                    <a:lstStyle/>
                    <a:p>
                      <a:pPr algn="just" fontAlgn="b"/>
                      <a:endParaRPr lang="en-SG" sz="1900" b="0" i="0" u="none" strike="noStrike" dirty="0">
                        <a:solidFill>
                          <a:schemeClr val="tx1"/>
                        </a:solidFill>
                        <a:effectLst/>
                        <a:latin typeface="Calibri" panose="020F0502020204030204" pitchFamily="34" charset="0"/>
                      </a:endParaRPr>
                    </a:p>
                  </a:txBody>
                  <a:tcPr marL="7520" marR="7520" marT="7520" marB="0" anchor="b">
                    <a:solidFill>
                      <a:srgbClr val="FFC000"/>
                    </a:solidFill>
                  </a:tcPr>
                </a:tc>
                <a:tc>
                  <a:txBody>
                    <a:bodyPr/>
                    <a:lstStyle/>
                    <a:p>
                      <a:pPr algn="just" fontAlgn="b"/>
                      <a:r>
                        <a:rPr lang="en-SG" sz="1900" b="0" u="none" strike="noStrike" dirty="0">
                          <a:solidFill>
                            <a:schemeClr val="tx1"/>
                          </a:solidFill>
                          <a:effectLst/>
                        </a:rPr>
                        <a:t>Holdout AUCROC</a:t>
                      </a:r>
                      <a:endParaRPr lang="en-SG" sz="1900" b="0" i="0" u="none" strike="noStrike" dirty="0">
                        <a:solidFill>
                          <a:schemeClr val="tx1"/>
                        </a:solidFill>
                        <a:effectLst/>
                        <a:latin typeface="Calibri" panose="020F0502020204030204" pitchFamily="34" charset="0"/>
                      </a:endParaRPr>
                    </a:p>
                  </a:txBody>
                  <a:tcPr marL="7520" marR="7520" marT="7520" marB="0" anchor="b">
                    <a:solidFill>
                      <a:srgbClr val="FFC000"/>
                    </a:solidFill>
                  </a:tcPr>
                </a:tc>
                <a:tc>
                  <a:txBody>
                    <a:bodyPr/>
                    <a:lstStyle/>
                    <a:p>
                      <a:pPr algn="just" fontAlgn="b"/>
                      <a:r>
                        <a:rPr lang="en-SG" sz="1900" b="0" u="none" strike="noStrike" dirty="0">
                          <a:solidFill>
                            <a:schemeClr val="tx1"/>
                          </a:solidFill>
                          <a:effectLst/>
                        </a:rPr>
                        <a:t>Kaggle AUCROC</a:t>
                      </a:r>
                      <a:endParaRPr lang="en-SG" sz="1900" b="0" i="0" u="none" strike="noStrike" dirty="0">
                        <a:solidFill>
                          <a:schemeClr val="tx1"/>
                        </a:solidFill>
                        <a:effectLst/>
                        <a:latin typeface="Calibri" panose="020F0502020204030204" pitchFamily="34" charset="0"/>
                      </a:endParaRPr>
                    </a:p>
                  </a:txBody>
                  <a:tcPr marL="7520" marR="7520" marT="7520" marB="0" anchor="b">
                    <a:solidFill>
                      <a:srgbClr val="FFC000"/>
                    </a:solidFill>
                  </a:tcPr>
                </a:tc>
                <a:extLst>
                  <a:ext uri="{0D108BD9-81ED-4DB2-BD59-A6C34878D82A}">
                    <a16:rowId xmlns:a16="http://schemas.microsoft.com/office/drawing/2014/main" val="1873948464"/>
                  </a:ext>
                </a:extLst>
              </a:tr>
              <a:tr h="612383">
                <a:tc>
                  <a:txBody>
                    <a:bodyPr/>
                    <a:lstStyle/>
                    <a:p>
                      <a:pPr algn="just" fontAlgn="b"/>
                      <a:r>
                        <a:rPr lang="en-SG" sz="1900" b="0" u="none" strike="noStrike" dirty="0">
                          <a:solidFill>
                            <a:srgbClr val="000000"/>
                          </a:solidFill>
                          <a:effectLst/>
                        </a:rPr>
                        <a:t>ADA Boost: </a:t>
                      </a:r>
                      <a:endParaRPr lang="en-SG" sz="1900" b="0" i="0" u="none" strike="noStrike" dirty="0">
                        <a:solidFill>
                          <a:srgbClr val="000000"/>
                        </a:solidFill>
                        <a:effectLst/>
                        <a:latin typeface="Calibri" panose="020F0502020204030204" pitchFamily="34" charset="0"/>
                      </a:endParaRPr>
                    </a:p>
                  </a:txBody>
                  <a:tcPr marL="7520" marR="7520" marT="7520" marB="0" anchor="b"/>
                </a:tc>
                <a:tc>
                  <a:txBody>
                    <a:bodyPr/>
                    <a:lstStyle/>
                    <a:p>
                      <a:pPr algn="just" fontAlgn="b"/>
                      <a:r>
                        <a:rPr lang="en-SG" sz="1900" b="0" u="none" strike="noStrike" dirty="0">
                          <a:solidFill>
                            <a:srgbClr val="000000"/>
                          </a:solidFill>
                          <a:effectLst/>
                        </a:rPr>
                        <a:t>79.55%</a:t>
                      </a:r>
                      <a:endParaRPr lang="en-SG" sz="1900" b="0" i="0" u="none" strike="noStrike" dirty="0">
                        <a:solidFill>
                          <a:srgbClr val="000000"/>
                        </a:solidFill>
                        <a:effectLst/>
                        <a:latin typeface="Calibri" panose="020F0502020204030204" pitchFamily="34" charset="0"/>
                      </a:endParaRPr>
                    </a:p>
                  </a:txBody>
                  <a:tcPr marL="7520" marR="7520" marT="7520" marB="0" anchor="b"/>
                </a:tc>
                <a:tc>
                  <a:txBody>
                    <a:bodyPr/>
                    <a:lstStyle/>
                    <a:p>
                      <a:pPr algn="just" fontAlgn="b"/>
                      <a:r>
                        <a:rPr lang="en-SG" sz="1900" b="0" u="none" strike="noStrike" dirty="0">
                          <a:solidFill>
                            <a:srgbClr val="000000"/>
                          </a:solidFill>
                          <a:effectLst/>
                        </a:rPr>
                        <a:t>66.84%</a:t>
                      </a:r>
                      <a:endParaRPr lang="en-SG" sz="1900" b="0" i="0" u="none" strike="noStrike" dirty="0">
                        <a:solidFill>
                          <a:srgbClr val="000000"/>
                        </a:solidFill>
                        <a:effectLst/>
                        <a:latin typeface="Calibri" panose="020F0502020204030204" pitchFamily="34" charset="0"/>
                      </a:endParaRPr>
                    </a:p>
                  </a:txBody>
                  <a:tcPr marL="7520" marR="7520" marT="7520" marB="0" anchor="b"/>
                </a:tc>
                <a:extLst>
                  <a:ext uri="{0D108BD9-81ED-4DB2-BD59-A6C34878D82A}">
                    <a16:rowId xmlns:a16="http://schemas.microsoft.com/office/drawing/2014/main" val="3077714965"/>
                  </a:ext>
                </a:extLst>
              </a:tr>
            </a:tbl>
          </a:graphicData>
        </a:graphic>
      </p:graphicFrame>
      <p:pic>
        <p:nvPicPr>
          <p:cNvPr id="7" name="Picture 6">
            <a:extLst>
              <a:ext uri="{FF2B5EF4-FFF2-40B4-BE49-F238E27FC236}">
                <a16:creationId xmlns:a16="http://schemas.microsoft.com/office/drawing/2014/main" id="{5488093E-9B66-4F2D-B987-9BE5A0DF541B}"/>
              </a:ext>
            </a:extLst>
          </p:cNvPr>
          <p:cNvPicPr>
            <a:picLocks noChangeAspect="1"/>
          </p:cNvPicPr>
          <p:nvPr/>
        </p:nvPicPr>
        <p:blipFill rotWithShape="1">
          <a:blip r:embed="rId3"/>
          <a:srcRect b="18747"/>
          <a:stretch/>
        </p:blipFill>
        <p:spPr>
          <a:xfrm>
            <a:off x="452241" y="1031358"/>
            <a:ext cx="8192454" cy="1866833"/>
          </a:xfrm>
          <a:prstGeom prst="rect">
            <a:avLst/>
          </a:prstGeom>
        </p:spPr>
      </p:pic>
      <p:sp>
        <p:nvSpPr>
          <p:cNvPr id="6" name="Oval 5">
            <a:extLst>
              <a:ext uri="{FF2B5EF4-FFF2-40B4-BE49-F238E27FC236}">
                <a16:creationId xmlns:a16="http://schemas.microsoft.com/office/drawing/2014/main" id="{3F3EFE41-D979-4C46-B536-54472C424103}"/>
              </a:ext>
            </a:extLst>
          </p:cNvPr>
          <p:cNvSpPr/>
          <p:nvPr/>
        </p:nvSpPr>
        <p:spPr>
          <a:xfrm>
            <a:off x="4829759" y="758231"/>
            <a:ext cx="1132764" cy="25921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8A23810B-2F42-470D-862B-0D20FE8E58EF}"/>
              </a:ext>
            </a:extLst>
          </p:cNvPr>
          <p:cNvSpPr txBox="1">
            <a:spLocks/>
          </p:cNvSpPr>
          <p:nvPr/>
        </p:nvSpPr>
        <p:spPr>
          <a:xfrm>
            <a:off x="-600369" y="3391254"/>
            <a:ext cx="9471956" cy="1137111"/>
          </a:xfrm>
          <a:prstGeom prst="ellipse">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SG" sz="5000" b="0" i="0" u="none" strike="noStrike" kern="1200" cap="none" spc="0" normalizeH="0" baseline="0" noProof="0" dirty="0">
                <a:ln>
                  <a:noFill/>
                </a:ln>
                <a:solidFill>
                  <a:prstClr val="black"/>
                </a:solidFill>
                <a:effectLst/>
                <a:uLnTx/>
                <a:uFillTx/>
                <a:latin typeface="Calibri Light" panose="020F0302020204030204"/>
                <a:ea typeface="+mj-ea"/>
                <a:cs typeface="+mj-cs"/>
              </a:rPr>
              <a:t>MODEL EVALUATION</a:t>
            </a:r>
          </a:p>
        </p:txBody>
      </p:sp>
    </p:spTree>
    <p:extLst>
      <p:ext uri="{BB962C8B-B14F-4D97-AF65-F5344CB8AC3E}">
        <p14:creationId xmlns:p14="http://schemas.microsoft.com/office/powerpoint/2010/main" val="4036669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water, mountain&#10;&#10;Description automatically generated">
            <a:extLst>
              <a:ext uri="{FF2B5EF4-FFF2-40B4-BE49-F238E27FC236}">
                <a16:creationId xmlns:a16="http://schemas.microsoft.com/office/drawing/2014/main" id="{1DC1E4C3-A8E8-4031-A25A-077E08A88C6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8B97F-211C-431E-851B-2F7E35FBBE45}"/>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dirty="0">
                <a:solidFill>
                  <a:schemeClr val="tx1">
                    <a:lumMod val="85000"/>
                    <a:lumOff val="15000"/>
                  </a:schemeClr>
                </a:solidFill>
              </a:rPr>
              <a:t>SPRAY RECOMMENDATIONS</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4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32DE8DB-F504-4791-9594-451B568B31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AAA9B-03F5-4620-B347-9CF9F05D6E35}"/>
              </a:ext>
            </a:extLst>
          </p:cNvPr>
          <p:cNvSpPr>
            <a:spLocks noGrp="1"/>
          </p:cNvSpPr>
          <p:nvPr>
            <p:ph type="title"/>
          </p:nvPr>
        </p:nvSpPr>
        <p:spPr>
          <a:xfrm>
            <a:off x="8036434" y="1326113"/>
            <a:ext cx="3433187" cy="2506752"/>
          </a:xfrm>
        </p:spPr>
        <p:txBody>
          <a:bodyPr vert="horz" lIns="91440" tIns="45720" rIns="91440" bIns="45720" rtlCol="0" anchor="b">
            <a:normAutofit/>
          </a:bodyPr>
          <a:lstStyle/>
          <a:p>
            <a:r>
              <a:rPr lang="en-US" sz="5600" dirty="0"/>
              <a:t>Exploring the effects of spraying </a:t>
            </a:r>
          </a:p>
        </p:txBody>
      </p:sp>
      <p:sp>
        <p:nvSpPr>
          <p:cNvPr id="30" name="Rectangle 29">
            <a:extLst>
              <a:ext uri="{FF2B5EF4-FFF2-40B4-BE49-F238E27FC236}">
                <a16:creationId xmlns:a16="http://schemas.microsoft.com/office/drawing/2014/main" id="{56043DD8-E900-4EC1-91AB-BFFC63E4B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10;&#10;Description automatically generated">
            <a:extLst>
              <a:ext uri="{FF2B5EF4-FFF2-40B4-BE49-F238E27FC236}">
                <a16:creationId xmlns:a16="http://schemas.microsoft.com/office/drawing/2014/main" id="{A8FDCFFD-F384-4941-8C8E-DB6DC3910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15" y="1436586"/>
            <a:ext cx="3150797" cy="3984684"/>
          </a:xfrm>
          <a:prstGeom prst="rect">
            <a:avLst/>
          </a:prstGeom>
          <a:effectLst>
            <a:outerShdw blurRad="406400" dist="317500" dir="5400000" sx="89000" sy="89000" rotWithShape="0">
              <a:prstClr val="black">
                <a:alpha val="15000"/>
              </a:prstClr>
            </a:outerShdw>
          </a:effectLst>
        </p:spPr>
      </p:pic>
      <p:pic>
        <p:nvPicPr>
          <p:cNvPr id="6" name="Picture 4">
            <a:extLst>
              <a:ext uri="{FF2B5EF4-FFF2-40B4-BE49-F238E27FC236}">
                <a16:creationId xmlns:a16="http://schemas.microsoft.com/office/drawing/2014/main" id="{95C454EB-C327-4C9C-A13F-E006DCE44E4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31996" y="1432920"/>
            <a:ext cx="3150797" cy="3988350"/>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2664A2A6-5C12-433F-BB6E-3AD7DD59ADA2}"/>
              </a:ext>
            </a:extLst>
          </p:cNvPr>
          <p:cNvSpPr txBox="1">
            <a:spLocks/>
          </p:cNvSpPr>
          <p:nvPr/>
        </p:nvSpPr>
        <p:spPr>
          <a:xfrm>
            <a:off x="1253206" y="984480"/>
            <a:ext cx="4148993" cy="341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1 week before spraying starts (Aug 8):</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5B7EE49-506E-457D-B3DD-63E762674AA7}"/>
              </a:ext>
            </a:extLst>
          </p:cNvPr>
          <p:cNvGrpSpPr/>
          <p:nvPr/>
        </p:nvGrpSpPr>
        <p:grpSpPr>
          <a:xfrm>
            <a:off x="1977517" y="5693504"/>
            <a:ext cx="6849364" cy="687529"/>
            <a:chOff x="1760561" y="277220"/>
            <a:chExt cx="6849364" cy="687529"/>
          </a:xfrm>
        </p:grpSpPr>
        <p:sp>
          <p:nvSpPr>
            <p:cNvPr id="10" name="TextBox 9">
              <a:extLst>
                <a:ext uri="{FF2B5EF4-FFF2-40B4-BE49-F238E27FC236}">
                  <a16:creationId xmlns:a16="http://schemas.microsoft.com/office/drawing/2014/main" id="{93445EC2-84FC-4315-9873-10AD635C7259}"/>
                </a:ext>
              </a:extLst>
            </p:cNvPr>
            <p:cNvSpPr txBox="1"/>
            <p:nvPr/>
          </p:nvSpPr>
          <p:spPr>
            <a:xfrm>
              <a:off x="2150355" y="623117"/>
              <a:ext cx="6459570" cy="341632"/>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Areas sprayed on Aug 8 once week to September 5</a:t>
              </a:r>
            </a:p>
          </p:txBody>
        </p:sp>
        <p:sp>
          <p:nvSpPr>
            <p:cNvPr id="13" name="TextBox 12">
              <a:extLst>
                <a:ext uri="{FF2B5EF4-FFF2-40B4-BE49-F238E27FC236}">
                  <a16:creationId xmlns:a16="http://schemas.microsoft.com/office/drawing/2014/main" id="{70AD304A-4D9A-4D95-8E69-184816AE597C}"/>
                </a:ext>
              </a:extLst>
            </p:cNvPr>
            <p:cNvSpPr txBox="1"/>
            <p:nvPr/>
          </p:nvSpPr>
          <p:spPr>
            <a:xfrm>
              <a:off x="2150354" y="277220"/>
              <a:ext cx="6284794" cy="341632"/>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Mosquito Density in Traps</a:t>
              </a:r>
              <a:endParaRPr kumimoji="0" lang="en-SG"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AEB82F36-885F-4FAF-91FE-B79BC001C71C}"/>
                </a:ext>
              </a:extLst>
            </p:cNvPr>
            <p:cNvSpPr/>
            <p:nvPr/>
          </p:nvSpPr>
          <p:spPr>
            <a:xfrm>
              <a:off x="1760561" y="326024"/>
              <a:ext cx="218364" cy="211546"/>
            </a:xfrm>
            <a:prstGeom prst="ellipse">
              <a:avLst/>
            </a:prstGeom>
            <a:solidFill>
              <a:srgbClr val="800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46ED422-3FA9-44E7-AA41-A3C4E24DC670}"/>
                </a:ext>
              </a:extLst>
            </p:cNvPr>
            <p:cNvSpPr/>
            <p:nvPr/>
          </p:nvSpPr>
          <p:spPr>
            <a:xfrm>
              <a:off x="1760561" y="669851"/>
              <a:ext cx="218364" cy="211546"/>
            </a:xfrm>
            <a:prstGeom prst="ellipse">
              <a:avLst/>
            </a:prstGeom>
            <a:solidFill>
              <a:srgbClr val="E4BFC8"/>
            </a:solidFill>
            <a:ln>
              <a:solidFill>
                <a:srgbClr val="E4BF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Content Placeholder 2">
            <a:extLst>
              <a:ext uri="{FF2B5EF4-FFF2-40B4-BE49-F238E27FC236}">
                <a16:creationId xmlns:a16="http://schemas.microsoft.com/office/drawing/2014/main" id="{E6A6217C-2344-45BA-A3C1-7375152BD995}"/>
              </a:ext>
            </a:extLst>
          </p:cNvPr>
          <p:cNvSpPr txBox="1">
            <a:spLocks/>
          </p:cNvSpPr>
          <p:nvPr/>
        </p:nvSpPr>
        <p:spPr>
          <a:xfrm>
            <a:off x="5006847" y="988745"/>
            <a:ext cx="4148993" cy="341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Aug 8 to September 14</a:t>
            </a:r>
          </a:p>
        </p:txBody>
      </p:sp>
    </p:spTree>
    <p:extLst>
      <p:ext uri="{BB962C8B-B14F-4D97-AF65-F5344CB8AC3E}">
        <p14:creationId xmlns:p14="http://schemas.microsoft.com/office/powerpoint/2010/main" val="3145258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341FD-61B9-4FF2-9D6C-B7A0D14F0B31}"/>
              </a:ext>
            </a:extLst>
          </p:cNvPr>
          <p:cNvSpPr>
            <a:spLocks noGrp="1"/>
          </p:cNvSpPr>
          <p:nvPr>
            <p:ph type="title"/>
          </p:nvPr>
        </p:nvSpPr>
        <p:spPr>
          <a:xfrm>
            <a:off x="1540986" y="1339929"/>
            <a:ext cx="2534936" cy="4480726"/>
          </a:xfrm>
        </p:spPr>
        <p:txBody>
          <a:bodyPr>
            <a:normAutofit/>
          </a:bodyPr>
          <a:lstStyle/>
          <a:p>
            <a:pPr algn="r"/>
            <a:r>
              <a:rPr lang="en-SG" sz="3600" dirty="0"/>
              <a:t>Recommendations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9FEB79-E026-4256-9A16-F80A8E9526AA}"/>
              </a:ext>
            </a:extLst>
          </p:cNvPr>
          <p:cNvSpPr>
            <a:spLocks noGrp="1"/>
          </p:cNvSpPr>
          <p:nvPr>
            <p:ph idx="1"/>
          </p:nvPr>
        </p:nvSpPr>
        <p:spPr>
          <a:xfrm>
            <a:off x="5255260" y="1648870"/>
            <a:ext cx="4702848" cy="3560260"/>
          </a:xfrm>
        </p:spPr>
        <p:txBody>
          <a:bodyPr anchor="ctr">
            <a:normAutofit/>
          </a:bodyPr>
          <a:lstStyle/>
          <a:p>
            <a:r>
              <a:rPr lang="en-GB" sz="2200" dirty="0"/>
              <a:t>Additional pesticide application targeting mosquito larvae/pupae</a:t>
            </a:r>
          </a:p>
          <a:p>
            <a:pPr lvl="1"/>
            <a:r>
              <a:rPr lang="en-GB" sz="1800" dirty="0"/>
              <a:t>Apply onto areas which may accumulate rainwater</a:t>
            </a:r>
          </a:p>
          <a:p>
            <a:pPr lvl="1"/>
            <a:r>
              <a:rPr lang="en-GB" sz="1800" dirty="0"/>
              <a:t>Apply when rainy/wet to prevent mosquito numbers from spiking 2 weeks later.</a:t>
            </a:r>
          </a:p>
          <a:p>
            <a:r>
              <a:rPr lang="en-GB" sz="2200" dirty="0"/>
              <a:t>Conduct spraying during summer months (July – September)</a:t>
            </a:r>
            <a:endParaRPr lang="en-SG" sz="2200" dirty="0"/>
          </a:p>
        </p:txBody>
      </p:sp>
    </p:spTree>
    <p:extLst>
      <p:ext uri="{BB962C8B-B14F-4D97-AF65-F5344CB8AC3E}">
        <p14:creationId xmlns:p14="http://schemas.microsoft.com/office/powerpoint/2010/main" val="2786227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95260-FA90-40A2-A0BC-4DBD5CAFEC1B}"/>
              </a:ext>
            </a:extLst>
          </p:cNvPr>
          <p:cNvSpPr>
            <a:spLocks noGrp="1"/>
          </p:cNvSpPr>
          <p:nvPr>
            <p:ph type="title"/>
          </p:nvPr>
        </p:nvSpPr>
        <p:spPr>
          <a:xfrm>
            <a:off x="1285240" y="1050595"/>
            <a:ext cx="8074815" cy="1618489"/>
          </a:xfrm>
        </p:spPr>
        <p:txBody>
          <a:bodyPr anchor="ctr">
            <a:normAutofit/>
          </a:bodyPr>
          <a:lstStyle/>
          <a:p>
            <a:r>
              <a:rPr lang="en-SG" sz="6700" dirty="0"/>
              <a:t>PROBLEM STATEMENT</a:t>
            </a:r>
          </a:p>
        </p:txBody>
      </p:sp>
      <p:sp>
        <p:nvSpPr>
          <p:cNvPr id="3" name="Content Placeholder 2">
            <a:extLst>
              <a:ext uri="{FF2B5EF4-FFF2-40B4-BE49-F238E27FC236}">
                <a16:creationId xmlns:a16="http://schemas.microsoft.com/office/drawing/2014/main" id="{B2EAD5AD-ECF5-4DAC-8F6D-49522839F9E1}"/>
              </a:ext>
            </a:extLst>
          </p:cNvPr>
          <p:cNvSpPr>
            <a:spLocks noGrp="1"/>
          </p:cNvSpPr>
          <p:nvPr>
            <p:ph idx="1"/>
          </p:nvPr>
        </p:nvSpPr>
        <p:spPr>
          <a:xfrm>
            <a:off x="1285240" y="2969469"/>
            <a:ext cx="8074815" cy="2800395"/>
          </a:xfrm>
        </p:spPr>
        <p:txBody>
          <a:bodyPr anchor="t">
            <a:normAutofit/>
          </a:bodyPr>
          <a:lstStyle/>
          <a:p>
            <a:r>
              <a:rPr lang="en-SG" sz="2400" dirty="0"/>
              <a:t>There is growing concern in the recent spread of West Nile Virus (WNV) in Chicago</a:t>
            </a:r>
          </a:p>
          <a:p>
            <a:r>
              <a:rPr lang="en-SG" sz="2400" dirty="0"/>
              <a:t>DATA-SCIENCE has collaborated with the Public Health Department of Chicago to develop a predictive model for WNV occurrence.</a:t>
            </a:r>
          </a:p>
          <a:p>
            <a:r>
              <a:rPr lang="en-SG" sz="2400" dirty="0"/>
              <a:t>Model optimised for screening purposes </a:t>
            </a:r>
          </a:p>
        </p:txBody>
      </p:sp>
    </p:spTree>
    <p:extLst>
      <p:ext uri="{BB962C8B-B14F-4D97-AF65-F5344CB8AC3E}">
        <p14:creationId xmlns:p14="http://schemas.microsoft.com/office/powerpoint/2010/main" val="300497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7341FD-61B9-4FF2-9D6C-B7A0D14F0B31}"/>
              </a:ext>
            </a:extLst>
          </p:cNvPr>
          <p:cNvSpPr>
            <a:spLocks noGrp="1"/>
          </p:cNvSpPr>
          <p:nvPr>
            <p:ph type="title"/>
          </p:nvPr>
        </p:nvSpPr>
        <p:spPr>
          <a:xfrm>
            <a:off x="1075767" y="1188637"/>
            <a:ext cx="2988234" cy="4480726"/>
          </a:xfrm>
        </p:spPr>
        <p:txBody>
          <a:bodyPr vert="horz" lIns="91440" tIns="45720" rIns="91440" bIns="45720" rtlCol="0" anchor="ctr">
            <a:normAutofit/>
          </a:bodyPr>
          <a:lstStyle/>
          <a:p>
            <a:pPr algn="r"/>
            <a:r>
              <a:rPr lang="en-SG" sz="3600" dirty="0"/>
              <a:t>Project Limitations </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9FEB79-E026-4256-9A16-F80A8E9526AA}"/>
              </a:ext>
            </a:extLst>
          </p:cNvPr>
          <p:cNvSpPr>
            <a:spLocks noGrp="1"/>
          </p:cNvSpPr>
          <p:nvPr>
            <p:ph idx="1"/>
          </p:nvPr>
        </p:nvSpPr>
        <p:spPr>
          <a:xfrm>
            <a:off x="5255260" y="1648870"/>
            <a:ext cx="4702848" cy="3560260"/>
          </a:xfrm>
        </p:spPr>
        <p:txBody>
          <a:bodyPr anchor="ctr">
            <a:normAutofit/>
          </a:bodyPr>
          <a:lstStyle/>
          <a:p>
            <a:r>
              <a:rPr lang="en-SG" sz="2200" dirty="0"/>
              <a:t>Model has low precision as we have over relied on city wide weather conditions</a:t>
            </a:r>
          </a:p>
          <a:p>
            <a:r>
              <a:rPr lang="en-SG" sz="2200" dirty="0"/>
              <a:t>Difficult to predict presence of WNV in specific areas of interest</a:t>
            </a:r>
          </a:p>
        </p:txBody>
      </p:sp>
    </p:spTree>
    <p:extLst>
      <p:ext uri="{BB962C8B-B14F-4D97-AF65-F5344CB8AC3E}">
        <p14:creationId xmlns:p14="http://schemas.microsoft.com/office/powerpoint/2010/main" val="1209019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84BEB-218C-4DB4-8064-5A3B12E7FEB7}"/>
              </a:ext>
            </a:extLst>
          </p:cNvPr>
          <p:cNvSpPr>
            <a:spLocks noGrp="1"/>
          </p:cNvSpPr>
          <p:nvPr>
            <p:ph type="title"/>
          </p:nvPr>
        </p:nvSpPr>
        <p:spPr>
          <a:xfrm>
            <a:off x="375713" y="177457"/>
            <a:ext cx="4469242" cy="1956841"/>
          </a:xfrm>
        </p:spPr>
        <p:txBody>
          <a:bodyPr anchor="b">
            <a:normAutofit/>
          </a:bodyPr>
          <a:lstStyle/>
          <a:p>
            <a:r>
              <a:rPr lang="en-SG" sz="5400" dirty="0"/>
              <a:t>WNV Hotspots</a:t>
            </a:r>
            <a:endParaRPr lang="en-GB" sz="5400" dirty="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Map&#10;&#10;Description automatically generated">
            <a:extLst>
              <a:ext uri="{FF2B5EF4-FFF2-40B4-BE49-F238E27FC236}">
                <a16:creationId xmlns:a16="http://schemas.microsoft.com/office/drawing/2014/main" id="{E2243C92-EB0A-40B2-BC53-1F8058D48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81" r="2" b="1135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9DD2FE1-B653-4640-B1CB-060FBDE3BDD0}"/>
              </a:ext>
            </a:extLst>
          </p:cNvPr>
          <p:cNvPicPr>
            <a:picLocks noChangeAspect="1"/>
          </p:cNvPicPr>
          <p:nvPr/>
        </p:nvPicPr>
        <p:blipFill rotWithShape="1">
          <a:blip r:embed="rId4"/>
          <a:srcRect b="466"/>
          <a:stretch/>
        </p:blipFill>
        <p:spPr>
          <a:xfrm>
            <a:off x="374985" y="2453036"/>
            <a:ext cx="4338266" cy="2792705"/>
          </a:xfrm>
          <a:prstGeom prst="rect">
            <a:avLst/>
          </a:prstGeom>
        </p:spPr>
      </p:pic>
      <p:sp>
        <p:nvSpPr>
          <p:cNvPr id="24" name="Rectangle: Rounded Corners 23">
            <a:extLst>
              <a:ext uri="{FF2B5EF4-FFF2-40B4-BE49-F238E27FC236}">
                <a16:creationId xmlns:a16="http://schemas.microsoft.com/office/drawing/2014/main" id="{927061C9-8FDF-4641-AD1A-273BEEB9B7D5}"/>
              </a:ext>
            </a:extLst>
          </p:cNvPr>
          <p:cNvSpPr/>
          <p:nvPr/>
        </p:nvSpPr>
        <p:spPr>
          <a:xfrm>
            <a:off x="6827234" y="1359257"/>
            <a:ext cx="526066" cy="145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t>T900</a:t>
            </a:r>
          </a:p>
        </p:txBody>
      </p:sp>
      <p:sp>
        <p:nvSpPr>
          <p:cNvPr id="25" name="Rectangle: Rounded Corners 24">
            <a:extLst>
              <a:ext uri="{FF2B5EF4-FFF2-40B4-BE49-F238E27FC236}">
                <a16:creationId xmlns:a16="http://schemas.microsoft.com/office/drawing/2014/main" id="{A385EDB2-D01C-4D32-B72B-0B2FB7954E6C}"/>
              </a:ext>
            </a:extLst>
          </p:cNvPr>
          <p:cNvSpPr/>
          <p:nvPr/>
        </p:nvSpPr>
        <p:spPr>
          <a:xfrm>
            <a:off x="7602604" y="1842023"/>
            <a:ext cx="526066" cy="145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t>T002</a:t>
            </a:r>
          </a:p>
        </p:txBody>
      </p:sp>
      <p:sp>
        <p:nvSpPr>
          <p:cNvPr id="27" name="Rectangle: Rounded Corners 26">
            <a:extLst>
              <a:ext uri="{FF2B5EF4-FFF2-40B4-BE49-F238E27FC236}">
                <a16:creationId xmlns:a16="http://schemas.microsoft.com/office/drawing/2014/main" id="{DEA9359D-A0D1-469E-A73C-5529AFC81BFF}"/>
              </a:ext>
            </a:extLst>
          </p:cNvPr>
          <p:cNvSpPr/>
          <p:nvPr/>
        </p:nvSpPr>
        <p:spPr>
          <a:xfrm>
            <a:off x="10461901" y="5982435"/>
            <a:ext cx="568049" cy="177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t>T115</a:t>
            </a:r>
          </a:p>
        </p:txBody>
      </p:sp>
      <p:sp>
        <p:nvSpPr>
          <p:cNvPr id="8" name="TextBox 7">
            <a:extLst>
              <a:ext uri="{FF2B5EF4-FFF2-40B4-BE49-F238E27FC236}">
                <a16:creationId xmlns:a16="http://schemas.microsoft.com/office/drawing/2014/main" id="{EC4AD5F8-CA9A-45F6-9E4A-414713FD00AB}"/>
              </a:ext>
            </a:extLst>
          </p:cNvPr>
          <p:cNvSpPr txBox="1"/>
          <p:nvPr/>
        </p:nvSpPr>
        <p:spPr>
          <a:xfrm>
            <a:off x="374985" y="6070981"/>
            <a:ext cx="6215854" cy="584775"/>
          </a:xfrm>
          <a:prstGeom prst="rect">
            <a:avLst/>
          </a:prstGeom>
          <a:noFill/>
        </p:spPr>
        <p:txBody>
          <a:bodyPr wrap="square" rtlCol="0">
            <a:spAutoFit/>
          </a:bodyPr>
          <a:lstStyle/>
          <a:p>
            <a:r>
              <a:rPr lang="en-SG" sz="1600" dirty="0"/>
              <a:t>* </a:t>
            </a:r>
            <a:r>
              <a:rPr lang="en-SG" sz="1600" dirty="0" err="1"/>
              <a:t>Color</a:t>
            </a:r>
            <a:r>
              <a:rPr lang="en-SG" sz="1600" dirty="0"/>
              <a:t> represents year, </a:t>
            </a:r>
          </a:p>
          <a:p>
            <a:r>
              <a:rPr lang="en-SG" sz="1600" dirty="0"/>
              <a:t>* Dot size represents population size of mosquito found in traps</a:t>
            </a:r>
            <a:endParaRPr lang="en-GB" sz="1600" dirty="0"/>
          </a:p>
        </p:txBody>
      </p:sp>
      <p:cxnSp>
        <p:nvCxnSpPr>
          <p:cNvPr id="11" name="Straight Connector 10">
            <a:extLst>
              <a:ext uri="{FF2B5EF4-FFF2-40B4-BE49-F238E27FC236}">
                <a16:creationId xmlns:a16="http://schemas.microsoft.com/office/drawing/2014/main" id="{30378A24-F857-41D1-9153-CE19FB4D6460}"/>
              </a:ext>
            </a:extLst>
          </p:cNvPr>
          <p:cNvCxnSpPr>
            <a:cxnSpLocks/>
          </p:cNvCxnSpPr>
          <p:nvPr/>
        </p:nvCxnSpPr>
        <p:spPr>
          <a:xfrm>
            <a:off x="0" y="2243480"/>
            <a:ext cx="5138711"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21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625ED7-527D-48B2-AD4A-FF7FCC5A6230}"/>
              </a:ext>
            </a:extLst>
          </p:cNvPr>
          <p:cNvPicPr>
            <a:picLocks noChangeAspect="1"/>
          </p:cNvPicPr>
          <p:nvPr/>
        </p:nvPicPr>
        <p:blipFill rotWithShape="1">
          <a:blip r:embed="rId2"/>
          <a:srcRect l="1871" t="2612" r="-1874" b="1524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0" name="Picture 9">
            <a:extLst>
              <a:ext uri="{FF2B5EF4-FFF2-40B4-BE49-F238E27FC236}">
                <a16:creationId xmlns:a16="http://schemas.microsoft.com/office/drawing/2014/main" id="{EB04161D-7BF2-47AD-A7FE-CC04FDE79099}"/>
              </a:ext>
            </a:extLst>
          </p:cNvPr>
          <p:cNvPicPr>
            <a:picLocks noChangeAspect="1"/>
          </p:cNvPicPr>
          <p:nvPr/>
        </p:nvPicPr>
        <p:blipFill rotWithShape="1">
          <a:blip r:embed="rId3"/>
          <a:srcRect t="38277" b="15082"/>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9" name="Picture 8">
            <a:extLst>
              <a:ext uri="{FF2B5EF4-FFF2-40B4-BE49-F238E27FC236}">
                <a16:creationId xmlns:a16="http://schemas.microsoft.com/office/drawing/2014/main" id="{DCC5025E-7729-4258-8FD3-EBD3124DF14F}"/>
              </a:ext>
            </a:extLst>
          </p:cNvPr>
          <p:cNvPicPr>
            <a:picLocks noChangeAspect="1"/>
          </p:cNvPicPr>
          <p:nvPr/>
        </p:nvPicPr>
        <p:blipFill rotWithShape="1">
          <a:blip r:embed="rId4"/>
          <a:srcRect l="21410" r="2280" b="2"/>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6" name="Rectangle: Rounded Corners 15">
            <a:extLst>
              <a:ext uri="{FF2B5EF4-FFF2-40B4-BE49-F238E27FC236}">
                <a16:creationId xmlns:a16="http://schemas.microsoft.com/office/drawing/2014/main" id="{934E44BF-E82B-4232-B301-70157637588E}"/>
              </a:ext>
            </a:extLst>
          </p:cNvPr>
          <p:cNvSpPr/>
          <p:nvPr/>
        </p:nvSpPr>
        <p:spPr>
          <a:xfrm>
            <a:off x="10003164" y="2887955"/>
            <a:ext cx="1960292" cy="726984"/>
          </a:xfrm>
          <a:prstGeom prst="roundRect">
            <a:avLst>
              <a:gd name="adj" fmla="val 16667"/>
            </a:avLst>
          </a:prstGeom>
          <a:solidFill>
            <a:schemeClr val="bg1"/>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1050" b="1" dirty="0">
                <a:solidFill>
                  <a:schemeClr val="tx1"/>
                </a:solidFill>
              </a:rPr>
              <a:t>T900</a:t>
            </a:r>
          </a:p>
          <a:p>
            <a:pPr algn="ctr"/>
            <a:r>
              <a:rPr lang="en-SG" sz="1050" b="1" dirty="0">
                <a:solidFill>
                  <a:schemeClr val="tx1"/>
                </a:solidFill>
              </a:rPr>
              <a:t>WNV Occurrence</a:t>
            </a:r>
            <a:r>
              <a:rPr lang="en-SG" sz="1050" dirty="0">
                <a:solidFill>
                  <a:schemeClr val="tx1"/>
                </a:solidFill>
              </a:rPr>
              <a:t>: 66</a:t>
            </a:r>
            <a:br>
              <a:rPr lang="en-SG" sz="1050" dirty="0">
                <a:solidFill>
                  <a:schemeClr val="tx1"/>
                </a:solidFill>
              </a:rPr>
            </a:br>
            <a:r>
              <a:rPr lang="en-SG" sz="1050" b="1" dirty="0" err="1">
                <a:solidFill>
                  <a:schemeClr val="tx1"/>
                </a:solidFill>
              </a:rPr>
              <a:t>Nummo</a:t>
            </a:r>
            <a:r>
              <a:rPr lang="en-SG" sz="1050" b="1" dirty="0">
                <a:solidFill>
                  <a:schemeClr val="tx1"/>
                </a:solidFill>
              </a:rPr>
              <a:t> Mos</a:t>
            </a:r>
            <a:r>
              <a:rPr lang="en-SG" sz="1050" dirty="0">
                <a:solidFill>
                  <a:schemeClr val="tx1"/>
                </a:solidFill>
              </a:rPr>
              <a:t>: 15386</a:t>
            </a:r>
            <a:endParaRPr lang="en-GB" sz="1050" dirty="0">
              <a:solidFill>
                <a:schemeClr val="tx1"/>
              </a:solidFill>
            </a:endParaRPr>
          </a:p>
        </p:txBody>
      </p:sp>
      <p:sp>
        <p:nvSpPr>
          <p:cNvPr id="18" name="Rectangle: Rounded Corners 17">
            <a:extLst>
              <a:ext uri="{FF2B5EF4-FFF2-40B4-BE49-F238E27FC236}">
                <a16:creationId xmlns:a16="http://schemas.microsoft.com/office/drawing/2014/main" id="{E382016C-7CA9-45B3-BA21-D6F988170F49}"/>
              </a:ext>
            </a:extLst>
          </p:cNvPr>
          <p:cNvSpPr/>
          <p:nvPr/>
        </p:nvSpPr>
        <p:spPr>
          <a:xfrm>
            <a:off x="10003164" y="5869646"/>
            <a:ext cx="2025342" cy="769033"/>
          </a:xfrm>
          <a:prstGeom prst="roundRect">
            <a:avLst/>
          </a:prstGeom>
          <a:solidFill>
            <a:schemeClr val="bg1"/>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1050" b="1" dirty="0">
                <a:solidFill>
                  <a:schemeClr val="tx1"/>
                </a:solidFill>
              </a:rPr>
              <a:t>T002</a:t>
            </a:r>
          </a:p>
          <a:p>
            <a:pPr algn="ctr"/>
            <a:r>
              <a:rPr lang="en-SG" sz="1050" b="1" dirty="0">
                <a:solidFill>
                  <a:schemeClr val="tx1"/>
                </a:solidFill>
              </a:rPr>
              <a:t>WNV Occurrence: 18</a:t>
            </a:r>
            <a:br>
              <a:rPr lang="en-SG" sz="1050" b="1" dirty="0">
                <a:solidFill>
                  <a:schemeClr val="tx1"/>
                </a:solidFill>
              </a:rPr>
            </a:br>
            <a:r>
              <a:rPr lang="en-SG" sz="1050" b="1" dirty="0" err="1">
                <a:solidFill>
                  <a:schemeClr val="tx1"/>
                </a:solidFill>
              </a:rPr>
              <a:t>Nummo</a:t>
            </a:r>
            <a:r>
              <a:rPr lang="en-SG" sz="1050" b="1" dirty="0">
                <a:solidFill>
                  <a:schemeClr val="tx1"/>
                </a:solidFill>
              </a:rPr>
              <a:t> Mos: 3710</a:t>
            </a:r>
            <a:endParaRPr lang="en-GB" sz="1050" b="1" dirty="0">
              <a:solidFill>
                <a:schemeClr val="tx1"/>
              </a:solidFill>
            </a:endParaRPr>
          </a:p>
        </p:txBody>
      </p:sp>
      <p:sp>
        <p:nvSpPr>
          <p:cNvPr id="20" name="Rectangle: Rounded Corners 19">
            <a:extLst>
              <a:ext uri="{FF2B5EF4-FFF2-40B4-BE49-F238E27FC236}">
                <a16:creationId xmlns:a16="http://schemas.microsoft.com/office/drawing/2014/main" id="{048675B4-45B6-4889-86F5-87076746FF7C}"/>
              </a:ext>
            </a:extLst>
          </p:cNvPr>
          <p:cNvSpPr/>
          <p:nvPr/>
        </p:nvSpPr>
        <p:spPr>
          <a:xfrm>
            <a:off x="720735" y="1640980"/>
            <a:ext cx="2090392" cy="769033"/>
          </a:xfrm>
          <a:prstGeom prst="roundRect">
            <a:avLst/>
          </a:prstGeom>
          <a:solidFill>
            <a:schemeClr val="bg1"/>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1050" b="1" dirty="0">
                <a:solidFill>
                  <a:schemeClr val="tx1"/>
                </a:solidFill>
              </a:rPr>
              <a:t>T115</a:t>
            </a:r>
          </a:p>
          <a:p>
            <a:pPr algn="ctr"/>
            <a:r>
              <a:rPr lang="en-SG" sz="1050" b="1" dirty="0">
                <a:solidFill>
                  <a:schemeClr val="tx1"/>
                </a:solidFill>
              </a:rPr>
              <a:t>WNV Occurrence: 41</a:t>
            </a:r>
            <a:br>
              <a:rPr lang="en-SG" sz="1050" b="1" dirty="0">
                <a:solidFill>
                  <a:schemeClr val="tx1"/>
                </a:solidFill>
              </a:rPr>
            </a:br>
            <a:r>
              <a:rPr lang="en-SG" sz="1050" b="1" dirty="0" err="1">
                <a:solidFill>
                  <a:schemeClr val="tx1"/>
                </a:solidFill>
              </a:rPr>
              <a:t>Nummo</a:t>
            </a:r>
            <a:r>
              <a:rPr lang="en-SG" sz="1050" b="1" dirty="0">
                <a:solidFill>
                  <a:schemeClr val="tx1"/>
                </a:solidFill>
              </a:rPr>
              <a:t> Mos: 21668</a:t>
            </a:r>
            <a:endParaRPr lang="en-GB" sz="1050" b="1" dirty="0">
              <a:solidFill>
                <a:schemeClr val="tx1"/>
              </a:solidFill>
            </a:endParaRPr>
          </a:p>
        </p:txBody>
      </p:sp>
    </p:spTree>
    <p:extLst>
      <p:ext uri="{BB962C8B-B14F-4D97-AF65-F5344CB8AC3E}">
        <p14:creationId xmlns:p14="http://schemas.microsoft.com/office/powerpoint/2010/main" val="143471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C8638D-6067-4867-B687-E384318E047C}"/>
              </a:ext>
            </a:extLst>
          </p:cNvPr>
          <p:cNvSpPr>
            <a:spLocks noGrp="1"/>
          </p:cNvSpPr>
          <p:nvPr>
            <p:ph type="title"/>
          </p:nvPr>
        </p:nvSpPr>
        <p:spPr>
          <a:xfrm>
            <a:off x="808638" y="386930"/>
            <a:ext cx="9236700" cy="1188950"/>
          </a:xfrm>
        </p:spPr>
        <p:txBody>
          <a:bodyPr anchor="b">
            <a:normAutofit/>
          </a:bodyPr>
          <a:lstStyle/>
          <a:p>
            <a:r>
              <a:rPr lang="en-SG" sz="5400"/>
              <a:t>Future Work</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0B1F6D-E6FE-4F7B-93A3-B789847E7C32}"/>
              </a:ext>
            </a:extLst>
          </p:cNvPr>
          <p:cNvSpPr>
            <a:spLocks noGrp="1"/>
          </p:cNvSpPr>
          <p:nvPr>
            <p:ph idx="1"/>
          </p:nvPr>
        </p:nvSpPr>
        <p:spPr>
          <a:xfrm>
            <a:off x="793660" y="2599509"/>
            <a:ext cx="10143668" cy="3435531"/>
          </a:xfrm>
        </p:spPr>
        <p:txBody>
          <a:bodyPr anchor="ctr">
            <a:normAutofit/>
          </a:bodyPr>
          <a:lstStyle/>
          <a:p>
            <a:r>
              <a:rPr lang="en-US" sz="2200"/>
              <a:t>Include localized environmental data besides weather</a:t>
            </a:r>
          </a:p>
          <a:p>
            <a:pPr lvl="1"/>
            <a:r>
              <a:rPr lang="en-US" sz="2200"/>
              <a:t>Current features make it difficult to predict local clusters</a:t>
            </a:r>
          </a:p>
          <a:p>
            <a:pPr lvl="1"/>
            <a:r>
              <a:rPr lang="en-US" sz="2200"/>
              <a:t>E.g. extent of urbanization, population density</a:t>
            </a:r>
          </a:p>
          <a:p>
            <a:r>
              <a:rPr lang="en-US" sz="2200"/>
              <a:t>Include more spray data</a:t>
            </a:r>
          </a:p>
          <a:p>
            <a:pPr lvl="1"/>
            <a:r>
              <a:rPr lang="en-US" sz="2200"/>
              <a:t>More data will help in conducting a more rigorous analysis on spray effectiveness</a:t>
            </a:r>
          </a:p>
          <a:p>
            <a:r>
              <a:rPr lang="en-US" sz="2200"/>
              <a:t>Combine different models to create ensemble model</a:t>
            </a:r>
          </a:p>
          <a:p>
            <a:pPr lvl="1"/>
            <a:r>
              <a:rPr lang="en-US" sz="2200"/>
              <a:t>40% Logistic Regression and 60% ADA boost improved Kaggle score to 0.706</a:t>
            </a:r>
          </a:p>
        </p:txBody>
      </p:sp>
    </p:spTree>
    <p:extLst>
      <p:ext uri="{BB962C8B-B14F-4D97-AF65-F5344CB8AC3E}">
        <p14:creationId xmlns:p14="http://schemas.microsoft.com/office/powerpoint/2010/main" val="1472933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ter, mountain&#10;&#10;Description automatically generated">
            <a:extLst>
              <a:ext uri="{FF2B5EF4-FFF2-40B4-BE49-F238E27FC236}">
                <a16:creationId xmlns:a16="http://schemas.microsoft.com/office/drawing/2014/main" id="{1DC1E4C3-A8E8-4031-A25A-077E08A88C62}"/>
              </a:ext>
            </a:extLst>
          </p:cNvPr>
          <p:cNvPicPr>
            <a:picLocks noChangeAspect="1"/>
          </p:cNvPicPr>
          <p:nvPr/>
        </p:nvPicPr>
        <p:blipFill rotWithShape="1">
          <a:blip r:embed="rId2">
            <a:extLst>
              <a:ext uri="{28A0092B-C50C-407E-A947-70E740481C1C}">
                <a14:useLocalDpi xmlns:a14="http://schemas.microsoft.com/office/drawing/2010/main" val="0"/>
              </a:ext>
            </a:extLst>
          </a:blip>
          <a:srcRect l="16569" t="9091" r="18794"/>
          <a:stretch/>
        </p:blipFill>
        <p:spPr>
          <a:xfrm>
            <a:off x="3523488" y="10"/>
            <a:ext cx="8668512" cy="6857990"/>
          </a:xfrm>
          <a:prstGeom prst="rect">
            <a:avLst/>
          </a:prstGeom>
        </p:spPr>
      </p:pic>
      <p:sp>
        <p:nvSpPr>
          <p:cNvPr id="2" name="Title 1">
            <a:extLst>
              <a:ext uri="{FF2B5EF4-FFF2-40B4-BE49-F238E27FC236}">
                <a16:creationId xmlns:a16="http://schemas.microsoft.com/office/drawing/2014/main" id="{A9F8B97F-211C-431E-851B-2F7E35FBBE45}"/>
              </a:ext>
            </a:extLst>
          </p:cNvPr>
          <p:cNvSpPr>
            <a:spLocks noGrp="1"/>
          </p:cNvSpPr>
          <p:nvPr>
            <p:ph type="ctrTitle"/>
          </p:nvPr>
        </p:nvSpPr>
        <p:spPr>
          <a:xfrm>
            <a:off x="477981" y="1122363"/>
            <a:ext cx="4023360" cy="3204134"/>
          </a:xfrm>
        </p:spPr>
        <p:txBody>
          <a:bodyPr anchor="b">
            <a:normAutofit/>
          </a:bodyPr>
          <a:lstStyle/>
          <a:p>
            <a:pPr algn="l"/>
            <a:r>
              <a:rPr lang="en-SG" sz="4800" dirty="0"/>
              <a:t>Thanks!</a:t>
            </a:r>
            <a:endParaRPr lang="en-GB" sz="4800" dirty="0"/>
          </a:p>
        </p:txBody>
      </p:sp>
      <p:sp>
        <p:nvSpPr>
          <p:cNvPr id="5" name="Subtitle 4">
            <a:extLst>
              <a:ext uri="{FF2B5EF4-FFF2-40B4-BE49-F238E27FC236}">
                <a16:creationId xmlns:a16="http://schemas.microsoft.com/office/drawing/2014/main" id="{3DD8CD70-D458-4FF1-AB84-F54B7ABA8A8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8504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C787-00EC-4942-AE8E-584E92485902}"/>
              </a:ext>
            </a:extLst>
          </p:cNvPr>
          <p:cNvSpPr>
            <a:spLocks noGrp="1"/>
          </p:cNvSpPr>
          <p:nvPr>
            <p:ph type="title"/>
          </p:nvPr>
        </p:nvSpPr>
        <p:spPr/>
        <p:txBody>
          <a:bodyPr/>
          <a:lstStyle/>
          <a:p>
            <a:r>
              <a:rPr lang="en-GB" dirty="0"/>
              <a:t>ADDITIONAL SLIDES 1</a:t>
            </a:r>
          </a:p>
        </p:txBody>
      </p:sp>
      <p:sp>
        <p:nvSpPr>
          <p:cNvPr id="3" name="Content Placeholder 2">
            <a:extLst>
              <a:ext uri="{FF2B5EF4-FFF2-40B4-BE49-F238E27FC236}">
                <a16:creationId xmlns:a16="http://schemas.microsoft.com/office/drawing/2014/main" id="{4BA1409B-A52E-4DD7-80A8-26603B14D775}"/>
              </a:ext>
            </a:extLst>
          </p:cNvPr>
          <p:cNvSpPr>
            <a:spLocks noGrp="1"/>
          </p:cNvSpPr>
          <p:nvPr>
            <p:ph idx="1"/>
          </p:nvPr>
        </p:nvSpPr>
        <p:spPr/>
        <p:txBody>
          <a:bodyPr>
            <a:normAutofit/>
          </a:bodyPr>
          <a:lstStyle/>
          <a:p>
            <a:r>
              <a:rPr lang="en-GB" dirty="0"/>
              <a:t>Strongest features: Daylight hours, </a:t>
            </a:r>
            <a:r>
              <a:rPr lang="en-SG" dirty="0"/>
              <a:t>stnpressure_roll7_log_28, </a:t>
            </a:r>
            <a:r>
              <a:rPr lang="en-SG" dirty="0" err="1"/>
              <a:t>tavg</a:t>
            </a:r>
            <a:endParaRPr lang="en-GB" dirty="0"/>
          </a:p>
          <a:p>
            <a:r>
              <a:rPr lang="en-GB" dirty="0"/>
              <a:t>Models optimized using AUC-ROC score and selected based on high recall (sensitivity).</a:t>
            </a:r>
          </a:p>
          <a:p>
            <a:pPr lvl="1"/>
            <a:r>
              <a:rPr lang="en-GB" dirty="0"/>
              <a:t>Optimising for sensitivity helps to minimize false negatives</a:t>
            </a:r>
          </a:p>
          <a:p>
            <a:pPr lvl="1"/>
            <a:r>
              <a:rPr lang="en-GB" dirty="0"/>
              <a:t>Good for screening  </a:t>
            </a:r>
          </a:p>
          <a:p>
            <a:r>
              <a:rPr lang="en-GB" dirty="0"/>
              <a:t>Project Limitations:</a:t>
            </a:r>
          </a:p>
          <a:p>
            <a:pPr lvl="1"/>
            <a:r>
              <a:rPr lang="en-GB" dirty="0"/>
              <a:t>Limited spray data</a:t>
            </a:r>
          </a:p>
          <a:p>
            <a:pPr lvl="1"/>
            <a:r>
              <a:rPr lang="en-GB" dirty="0"/>
              <a:t>Low precision</a:t>
            </a:r>
          </a:p>
        </p:txBody>
      </p:sp>
    </p:spTree>
    <p:extLst>
      <p:ext uri="{BB962C8B-B14F-4D97-AF65-F5344CB8AC3E}">
        <p14:creationId xmlns:p14="http://schemas.microsoft.com/office/powerpoint/2010/main" val="348309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B126B1-1A59-4830-B70C-610C6FE1A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55" y="1583141"/>
            <a:ext cx="3907046" cy="50183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6A2FA3-6CC0-46F7-A288-5DB54F456303}"/>
              </a:ext>
            </a:extLst>
          </p:cNvPr>
          <p:cNvSpPr txBox="1"/>
          <p:nvPr/>
        </p:nvSpPr>
        <p:spPr>
          <a:xfrm>
            <a:off x="5205046" y="2228670"/>
            <a:ext cx="6096000" cy="1477328"/>
          </a:xfrm>
          <a:prstGeom prst="rect">
            <a:avLst/>
          </a:prstGeom>
          <a:noFill/>
        </p:spPr>
        <p:txBody>
          <a:bodyPr wrap="square">
            <a:spAutoFit/>
          </a:bodyPr>
          <a:lstStyle/>
          <a:p>
            <a:r>
              <a:rPr lang="en-SG" dirty="0">
                <a:solidFill>
                  <a:srgbClr val="212121"/>
                </a:solidFill>
                <a:latin typeface="Roboto" panose="02000000000000000000" pitchFamily="2" charset="0"/>
              </a:rPr>
              <a:t>Combine weather station data since there are minimal difference between the results from each station. Geographically close enough that we can ignore </a:t>
            </a:r>
          </a:p>
          <a:p>
            <a:endParaRPr lang="en-SG" dirty="0">
              <a:solidFill>
                <a:srgbClr val="212121"/>
              </a:solidFill>
              <a:latin typeface="Roboto" panose="02000000000000000000" pitchFamily="2" charset="0"/>
            </a:endParaRPr>
          </a:p>
          <a:p>
            <a:endParaRPr lang="en-GB" dirty="0">
              <a:solidFill>
                <a:srgbClr val="212121"/>
              </a:solidFill>
              <a:latin typeface="Roboto" panose="02000000000000000000" pitchFamily="2" charset="0"/>
            </a:endParaRPr>
          </a:p>
        </p:txBody>
      </p:sp>
      <p:sp>
        <p:nvSpPr>
          <p:cNvPr id="4" name="Title 1">
            <a:extLst>
              <a:ext uri="{FF2B5EF4-FFF2-40B4-BE49-F238E27FC236}">
                <a16:creationId xmlns:a16="http://schemas.microsoft.com/office/drawing/2014/main" id="{B908C980-4BA2-4180-A382-5BCA3BD855B9}"/>
              </a:ext>
            </a:extLst>
          </p:cNvPr>
          <p:cNvSpPr>
            <a:spLocks noGrp="1"/>
          </p:cNvSpPr>
          <p:nvPr>
            <p:ph type="title"/>
          </p:nvPr>
        </p:nvSpPr>
        <p:spPr>
          <a:xfrm>
            <a:off x="838200" y="365125"/>
            <a:ext cx="10515600" cy="1325563"/>
          </a:xfrm>
        </p:spPr>
        <p:txBody>
          <a:bodyPr/>
          <a:lstStyle/>
          <a:p>
            <a:r>
              <a:rPr lang="en-GB" dirty="0"/>
              <a:t>ADDITIONAL SLIDES 2</a:t>
            </a:r>
          </a:p>
        </p:txBody>
      </p:sp>
    </p:spTree>
    <p:extLst>
      <p:ext uri="{BB962C8B-B14F-4D97-AF65-F5344CB8AC3E}">
        <p14:creationId xmlns:p14="http://schemas.microsoft.com/office/powerpoint/2010/main" val="1965072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hart 15">
            <a:extLst>
              <a:ext uri="{FF2B5EF4-FFF2-40B4-BE49-F238E27FC236}">
                <a16:creationId xmlns:a16="http://schemas.microsoft.com/office/drawing/2014/main" id="{57D7379B-05B0-4AE3-9F6A-FA74F16AB8CA}"/>
              </a:ext>
            </a:extLst>
          </p:cNvPr>
          <p:cNvGraphicFramePr>
            <a:graphicFrameLocks/>
          </p:cNvGraphicFramePr>
          <p:nvPr>
            <p:extLst>
              <p:ext uri="{D42A27DB-BD31-4B8C-83A1-F6EECF244321}">
                <p14:modId xmlns:p14="http://schemas.microsoft.com/office/powerpoint/2010/main" val="979350923"/>
              </p:ext>
            </p:extLst>
          </p:nvPr>
        </p:nvGraphicFramePr>
        <p:xfrm>
          <a:off x="1000874" y="2416857"/>
          <a:ext cx="4049546" cy="35032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F93E3B1D-3A92-4502-9BAF-846B5DF763DE}"/>
              </a:ext>
            </a:extLst>
          </p:cNvPr>
          <p:cNvGraphicFramePr>
            <a:graphicFrameLocks/>
          </p:cNvGraphicFramePr>
          <p:nvPr>
            <p:extLst>
              <p:ext uri="{D42A27DB-BD31-4B8C-83A1-F6EECF244321}">
                <p14:modId xmlns:p14="http://schemas.microsoft.com/office/powerpoint/2010/main" val="2848031184"/>
              </p:ext>
            </p:extLst>
          </p:nvPr>
        </p:nvGraphicFramePr>
        <p:xfrm>
          <a:off x="6096000" y="2658906"/>
          <a:ext cx="5089783" cy="3174137"/>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977AAA9B-03F5-4620-B347-9CF9F05D6E35}"/>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dirty="0"/>
              <a:t>ADDITIONAL SLIDES 3</a:t>
            </a:r>
          </a:p>
        </p:txBody>
      </p:sp>
    </p:spTree>
    <p:extLst>
      <p:ext uri="{BB962C8B-B14F-4D97-AF65-F5344CB8AC3E}">
        <p14:creationId xmlns:p14="http://schemas.microsoft.com/office/powerpoint/2010/main" val="887902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4ED4B7C-FA89-43B3-BCF2-DD3FB2E7547E}"/>
              </a:ext>
            </a:extLst>
          </p:cNvPr>
          <p:cNvSpPr txBox="1"/>
          <p:nvPr/>
        </p:nvSpPr>
        <p:spPr>
          <a:xfrm>
            <a:off x="5675266" y="1483297"/>
            <a:ext cx="6096000" cy="646331"/>
          </a:xfrm>
          <a:prstGeom prst="rect">
            <a:avLst/>
          </a:prstGeom>
          <a:noFill/>
        </p:spPr>
        <p:txBody>
          <a:bodyPr wrap="square">
            <a:spAutoFit/>
          </a:bodyPr>
          <a:lstStyle/>
          <a:p>
            <a:r>
              <a:rPr lang="en-SG" dirty="0">
                <a:solidFill>
                  <a:srgbClr val="212121"/>
                </a:solidFill>
                <a:latin typeface="Roboto" panose="02000000000000000000" pitchFamily="2" charset="0"/>
              </a:rPr>
              <a:t>There are hotspots where west </a:t>
            </a:r>
            <a:r>
              <a:rPr lang="en-SG" dirty="0" err="1">
                <a:solidFill>
                  <a:srgbClr val="212121"/>
                </a:solidFill>
                <a:latin typeface="Roboto" panose="02000000000000000000" pitchFamily="2" charset="0"/>
              </a:rPr>
              <a:t>nile</a:t>
            </a:r>
            <a:r>
              <a:rPr lang="en-SG" dirty="0">
                <a:solidFill>
                  <a:srgbClr val="212121"/>
                </a:solidFill>
                <a:latin typeface="Roboto" panose="02000000000000000000" pitchFamily="2" charset="0"/>
              </a:rPr>
              <a:t> virus has high occurrence. </a:t>
            </a:r>
            <a:endParaRPr lang="en-GB" dirty="0">
              <a:solidFill>
                <a:srgbClr val="212121"/>
              </a:solidFill>
              <a:latin typeface="Roboto" panose="02000000000000000000" pitchFamily="2" charset="0"/>
            </a:endParaRPr>
          </a:p>
        </p:txBody>
      </p:sp>
      <p:grpSp>
        <p:nvGrpSpPr>
          <p:cNvPr id="7" name="Group 6">
            <a:extLst>
              <a:ext uri="{FF2B5EF4-FFF2-40B4-BE49-F238E27FC236}">
                <a16:creationId xmlns:a16="http://schemas.microsoft.com/office/drawing/2014/main" id="{8AB9DC1D-217E-4B81-9348-89785A7D62ED}"/>
              </a:ext>
            </a:extLst>
          </p:cNvPr>
          <p:cNvGrpSpPr/>
          <p:nvPr/>
        </p:nvGrpSpPr>
        <p:grpSpPr>
          <a:xfrm>
            <a:off x="0" y="300195"/>
            <a:ext cx="5205046" cy="6522455"/>
            <a:chOff x="0" y="300195"/>
            <a:chExt cx="5205046" cy="6522455"/>
          </a:xfrm>
        </p:grpSpPr>
        <p:pic>
          <p:nvPicPr>
            <p:cNvPr id="1026" name="Picture 2">
              <a:extLst>
                <a:ext uri="{FF2B5EF4-FFF2-40B4-BE49-F238E27FC236}">
                  <a16:creationId xmlns:a16="http://schemas.microsoft.com/office/drawing/2014/main" id="{1D3B0A0A-2A65-4522-8C69-5C0630FB7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31" y="300195"/>
              <a:ext cx="4783015" cy="62576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E900D672-F63F-4283-8C51-0CEC0849ED35}"/>
                </a:ext>
              </a:extLst>
            </p:cNvPr>
            <p:cNvSpPr/>
            <p:nvPr/>
          </p:nvSpPr>
          <p:spPr>
            <a:xfrm>
              <a:off x="1451296" y="2013609"/>
              <a:ext cx="419449" cy="116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t>T900</a:t>
              </a:r>
            </a:p>
          </p:txBody>
        </p:sp>
        <p:sp>
          <p:nvSpPr>
            <p:cNvPr id="12" name="Rectangle: Rounded Corners 11">
              <a:extLst>
                <a:ext uri="{FF2B5EF4-FFF2-40B4-BE49-F238E27FC236}">
                  <a16:creationId xmlns:a16="http://schemas.microsoft.com/office/drawing/2014/main" id="{E709ABB6-B263-4CDC-AF31-C6C8779B38E0}"/>
                </a:ext>
              </a:extLst>
            </p:cNvPr>
            <p:cNvSpPr/>
            <p:nvPr/>
          </p:nvSpPr>
          <p:spPr>
            <a:xfrm>
              <a:off x="1884192" y="2313927"/>
              <a:ext cx="419449" cy="116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t>T002</a:t>
              </a:r>
            </a:p>
          </p:txBody>
        </p:sp>
        <p:sp>
          <p:nvSpPr>
            <p:cNvPr id="13" name="Rectangle: Rounded Corners 12">
              <a:extLst>
                <a:ext uri="{FF2B5EF4-FFF2-40B4-BE49-F238E27FC236}">
                  <a16:creationId xmlns:a16="http://schemas.microsoft.com/office/drawing/2014/main" id="{39E53138-3338-4468-A533-ED2745D2F740}"/>
                </a:ext>
              </a:extLst>
            </p:cNvPr>
            <p:cNvSpPr/>
            <p:nvPr/>
          </p:nvSpPr>
          <p:spPr>
            <a:xfrm>
              <a:off x="4015751" y="5588417"/>
              <a:ext cx="419449" cy="116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t>T115</a:t>
              </a:r>
            </a:p>
          </p:txBody>
        </p:sp>
        <p:cxnSp>
          <p:nvCxnSpPr>
            <p:cNvPr id="3" name="Straight Connector 2">
              <a:extLst>
                <a:ext uri="{FF2B5EF4-FFF2-40B4-BE49-F238E27FC236}">
                  <a16:creationId xmlns:a16="http://schemas.microsoft.com/office/drawing/2014/main" id="{09183413-C09C-4ECB-9C2B-0136B9F855A4}"/>
                </a:ext>
              </a:extLst>
            </p:cNvPr>
            <p:cNvCxnSpPr>
              <a:cxnSpLocks/>
            </p:cNvCxnSpPr>
            <p:nvPr/>
          </p:nvCxnSpPr>
          <p:spPr>
            <a:xfrm>
              <a:off x="676275" y="6605588"/>
              <a:ext cx="4376738"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0177902-7615-48C5-976B-0F19E8E22407}"/>
                </a:ext>
              </a:extLst>
            </p:cNvPr>
            <p:cNvSpPr txBox="1"/>
            <p:nvPr/>
          </p:nvSpPr>
          <p:spPr>
            <a:xfrm>
              <a:off x="2576513" y="6653373"/>
              <a:ext cx="1295400" cy="169277"/>
            </a:xfrm>
            <a:prstGeom prst="rect">
              <a:avLst/>
            </a:prstGeom>
            <a:noFill/>
          </p:spPr>
          <p:txBody>
            <a:bodyPr wrap="square" rtlCol="0">
              <a:spAutoFit/>
            </a:bodyPr>
            <a:lstStyle/>
            <a:p>
              <a:r>
                <a:rPr lang="en-GB" sz="500" b="1" i="0" dirty="0">
                  <a:solidFill>
                    <a:srgbClr val="000099"/>
                  </a:solidFill>
                  <a:effectLst/>
                  <a:latin typeface="Verdana" panose="020B0604030504040204" pitchFamily="34" charset="0"/>
                </a:rPr>
                <a:t>621.3</a:t>
              </a:r>
              <a:endParaRPr lang="en-GB" sz="500" dirty="0"/>
            </a:p>
          </p:txBody>
        </p:sp>
        <p:cxnSp>
          <p:nvCxnSpPr>
            <p:cNvPr id="14" name="Straight Connector 13">
              <a:extLst>
                <a:ext uri="{FF2B5EF4-FFF2-40B4-BE49-F238E27FC236}">
                  <a16:creationId xmlns:a16="http://schemas.microsoft.com/office/drawing/2014/main" id="{052EA850-6AF6-4B84-9CFC-EF4BC20411A2}"/>
                </a:ext>
              </a:extLst>
            </p:cNvPr>
            <p:cNvCxnSpPr>
              <a:cxnSpLocks/>
            </p:cNvCxnSpPr>
            <p:nvPr/>
          </p:nvCxnSpPr>
          <p:spPr>
            <a:xfrm>
              <a:off x="422031" y="475941"/>
              <a:ext cx="0" cy="58892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9CF09E-E76E-4627-9942-22871F5B3168}"/>
                </a:ext>
              </a:extLst>
            </p:cNvPr>
            <p:cNvSpPr txBox="1"/>
            <p:nvPr/>
          </p:nvSpPr>
          <p:spPr>
            <a:xfrm>
              <a:off x="0" y="3335918"/>
              <a:ext cx="515154" cy="169277"/>
            </a:xfrm>
            <a:prstGeom prst="rect">
              <a:avLst/>
            </a:prstGeom>
            <a:noFill/>
          </p:spPr>
          <p:txBody>
            <a:bodyPr wrap="square" rtlCol="0">
              <a:spAutoFit/>
            </a:bodyPr>
            <a:lstStyle/>
            <a:p>
              <a:r>
                <a:rPr lang="en-GB" sz="500" b="1" i="0" dirty="0">
                  <a:solidFill>
                    <a:srgbClr val="000099"/>
                  </a:solidFill>
                  <a:effectLst/>
                  <a:latin typeface="Verdana" panose="020B0604030504040204" pitchFamily="34" charset="0"/>
                </a:rPr>
                <a:t>521.3</a:t>
              </a:r>
              <a:endParaRPr lang="en-GB" sz="500" dirty="0"/>
            </a:p>
          </p:txBody>
        </p:sp>
      </p:grpSp>
      <p:sp>
        <p:nvSpPr>
          <p:cNvPr id="17" name="Title 1">
            <a:extLst>
              <a:ext uri="{FF2B5EF4-FFF2-40B4-BE49-F238E27FC236}">
                <a16:creationId xmlns:a16="http://schemas.microsoft.com/office/drawing/2014/main" id="{2D7E47A7-CABB-4733-B7A0-4D200B19A8FB}"/>
              </a:ext>
            </a:extLst>
          </p:cNvPr>
          <p:cNvSpPr>
            <a:spLocks noGrp="1"/>
          </p:cNvSpPr>
          <p:nvPr>
            <p:ph type="title"/>
          </p:nvPr>
        </p:nvSpPr>
        <p:spPr>
          <a:xfrm>
            <a:off x="5675266" y="157734"/>
            <a:ext cx="5889987" cy="1325563"/>
          </a:xfrm>
        </p:spPr>
        <p:txBody>
          <a:bodyPr vert="horz" lIns="91440" tIns="45720" rIns="91440" bIns="45720" rtlCol="0" anchor="ctr">
            <a:normAutofit/>
          </a:bodyPr>
          <a:lstStyle/>
          <a:p>
            <a:r>
              <a:rPr lang="en-US" dirty="0"/>
              <a:t>ADDITIONAL SLIDES 4</a:t>
            </a:r>
          </a:p>
        </p:txBody>
      </p:sp>
    </p:spTree>
    <p:extLst>
      <p:ext uri="{BB962C8B-B14F-4D97-AF65-F5344CB8AC3E}">
        <p14:creationId xmlns:p14="http://schemas.microsoft.com/office/powerpoint/2010/main" val="23601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44002EB-DE93-443D-A616-9707CF9DE23E}"/>
              </a:ext>
            </a:extLst>
          </p:cNvPr>
          <p:cNvPicPr>
            <a:picLocks noGrp="1" noChangeAspect="1"/>
          </p:cNvPicPr>
          <p:nvPr>
            <p:ph idx="1"/>
          </p:nvPr>
        </p:nvPicPr>
        <p:blipFill rotWithShape="1">
          <a:blip r:embed="rId3"/>
          <a:srcRect l="664" r="1182"/>
          <a:stretch/>
        </p:blipFill>
        <p:spPr>
          <a:xfrm>
            <a:off x="576244" y="1284211"/>
            <a:ext cx="5628018" cy="4056708"/>
          </a:xfrm>
          <a:prstGeom prst="rect">
            <a:avLst/>
          </a:prstGeom>
        </p:spPr>
      </p:pic>
      <p:sp>
        <p:nvSpPr>
          <p:cNvPr id="36" name="Rectangle 2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1">
            <a:extLst>
              <a:ext uri="{FF2B5EF4-FFF2-40B4-BE49-F238E27FC236}">
                <a16:creationId xmlns:a16="http://schemas.microsoft.com/office/drawing/2014/main" id="{9C3FAA74-A72E-4ECB-B707-D5F7E8D3AE9C}"/>
              </a:ext>
            </a:extLst>
          </p:cNvPr>
          <p:cNvSpPr txBox="1"/>
          <p:nvPr/>
        </p:nvSpPr>
        <p:spPr>
          <a:xfrm>
            <a:off x="7239012" y="2031101"/>
            <a:ext cx="4282984" cy="3511943"/>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anose="020B0604020202020204" pitchFamily="34" charset="0"/>
              <a:buChar char="•"/>
            </a:pPr>
            <a:r>
              <a:rPr lang="en-US" dirty="0"/>
              <a:t>1/5  of infected humans experience symptoms of WNV</a:t>
            </a:r>
          </a:p>
          <a:p>
            <a:pPr marL="285750" indent="-228600">
              <a:lnSpc>
                <a:spcPct val="90000"/>
              </a:lnSpc>
              <a:spcAft>
                <a:spcPts val="600"/>
              </a:spcAft>
              <a:buFont typeface="Arial" panose="020B0604020202020204" pitchFamily="34" charset="0"/>
              <a:buChar char="•"/>
            </a:pPr>
            <a:r>
              <a:rPr lang="en-US" dirty="0"/>
              <a:t>Symptoms include fevers, body aches</a:t>
            </a:r>
          </a:p>
          <a:p>
            <a:pPr marL="285750" indent="-228600">
              <a:lnSpc>
                <a:spcPct val="90000"/>
              </a:lnSpc>
              <a:spcAft>
                <a:spcPts val="600"/>
              </a:spcAft>
              <a:buFont typeface="Arial" panose="020B0604020202020204" pitchFamily="34" charset="0"/>
              <a:buChar char="•"/>
            </a:pPr>
            <a:r>
              <a:rPr lang="en-US" dirty="0"/>
              <a:t>Serious symptoms occur when virus attacks central nervous system</a:t>
            </a:r>
          </a:p>
          <a:p>
            <a:pPr marL="285750" indent="-228600">
              <a:lnSpc>
                <a:spcPct val="90000"/>
              </a:lnSpc>
              <a:spcAft>
                <a:spcPts val="600"/>
              </a:spcAft>
              <a:buFont typeface="Arial" panose="020B0604020202020204" pitchFamily="34" charset="0"/>
              <a:buChar char="•"/>
            </a:pPr>
            <a:r>
              <a:rPr lang="en-US" dirty="0"/>
              <a:t>1/1500 fatality rate in humans.</a:t>
            </a:r>
          </a:p>
        </p:txBody>
      </p:sp>
      <p:sp>
        <p:nvSpPr>
          <p:cNvPr id="32" name="Rectangle 3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40E949F3-8597-4236-8A6C-C2B5C2F583CA}"/>
              </a:ext>
            </a:extLst>
          </p:cNvPr>
          <p:cNvSpPr>
            <a:spLocks noGrp="1"/>
          </p:cNvSpPr>
          <p:nvPr>
            <p:ph type="title"/>
          </p:nvPr>
        </p:nvSpPr>
        <p:spPr>
          <a:xfrm>
            <a:off x="6805441" y="751602"/>
            <a:ext cx="6502994" cy="1618489"/>
          </a:xfrm>
        </p:spPr>
        <p:txBody>
          <a:bodyPr anchor="ctr">
            <a:normAutofit/>
          </a:bodyPr>
          <a:lstStyle/>
          <a:p>
            <a:r>
              <a:rPr lang="en-SG" sz="4800" dirty="0"/>
              <a:t>ABOUT THE WNV</a:t>
            </a:r>
          </a:p>
        </p:txBody>
      </p:sp>
    </p:spTree>
    <p:extLst>
      <p:ext uri="{BB962C8B-B14F-4D97-AF65-F5344CB8AC3E}">
        <p14:creationId xmlns:p14="http://schemas.microsoft.com/office/powerpoint/2010/main" val="165046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5A3FC1-F093-4664-8377-AEDBE8502B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West Nile Virus peaks in August </a:t>
            </a:r>
            <a:r>
              <a:rPr lang="en-US" sz="4000" kern="1200" dirty="0">
                <a:solidFill>
                  <a:schemeClr val="tx1"/>
                </a:solidFill>
                <a:latin typeface="+mj-lt"/>
                <a:ea typeface="+mj-ea"/>
                <a:cs typeface="+mj-cs"/>
              </a:rPr>
              <a:t>(summer months)</a:t>
            </a:r>
            <a:endParaRPr lang="en-US" sz="4800" kern="1200" dirty="0">
              <a:solidFill>
                <a:schemeClr val="tx1"/>
              </a:solidFill>
              <a:latin typeface="+mj-lt"/>
              <a:ea typeface="+mj-ea"/>
              <a:cs typeface="+mj-cs"/>
            </a:endParaRP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3E9D77E-FC77-4010-9F2C-15B7621BEB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414356" y="1342602"/>
            <a:ext cx="6408836" cy="402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1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17AE12-3E6E-45F8-A7A3-B0940F35AB00}"/>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GB" sz="2000" b="0" i="0" dirty="0">
                <a:effectLst/>
              </a:rPr>
              <a:t>Spikes in the number of mosquitos coincides with WNV detection</a:t>
            </a:r>
          </a:p>
          <a:p>
            <a:pPr indent="-228600">
              <a:lnSpc>
                <a:spcPct val="90000"/>
              </a:lnSpc>
              <a:spcAft>
                <a:spcPts val="600"/>
              </a:spcAft>
              <a:buFont typeface="Arial" panose="020B0604020202020204" pitchFamily="34" charset="0"/>
              <a:buChar char="•"/>
            </a:pPr>
            <a:r>
              <a:rPr lang="en-GB" sz="2000" b="0" i="0" dirty="0">
                <a:effectLst/>
              </a:rPr>
              <a:t>Usually a time lag of between 2 – 4 weeks between peaks</a:t>
            </a:r>
          </a:p>
          <a:p>
            <a:pPr indent="-228600">
              <a:lnSpc>
                <a:spcPct val="90000"/>
              </a:lnSpc>
              <a:spcAft>
                <a:spcPts val="600"/>
              </a:spcAft>
              <a:buFont typeface="Arial" panose="020B0604020202020204" pitchFamily="34" charset="0"/>
              <a:buChar char="•"/>
            </a:pPr>
            <a:r>
              <a:rPr lang="en-GB" sz="2000" b="0" i="0" dirty="0">
                <a:effectLst/>
              </a:rPr>
              <a:t>Feature engineering on features related to mosquito breeding cycles and activity</a:t>
            </a:r>
          </a:p>
          <a:p>
            <a:pPr indent="-228600">
              <a:lnSpc>
                <a:spcPct val="90000"/>
              </a:lnSpc>
              <a:spcAft>
                <a:spcPts val="600"/>
              </a:spcAft>
              <a:buFont typeface="Arial" panose="020B0604020202020204" pitchFamily="34" charset="0"/>
              <a:buChar char="•"/>
            </a:pPr>
            <a:endParaRPr lang="en-US" sz="2000" dirty="0"/>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AF6E6FCB-C85F-4BBF-B0D5-0D48486A97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91642" y="646592"/>
            <a:ext cx="4611130" cy="232862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7FB40296-2DCF-4B31-BAAA-E77F6381DD9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90631" y="3808625"/>
            <a:ext cx="4751594" cy="241143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B885CECD-7D08-491E-A626-C9FE53F19D24}"/>
              </a:ext>
            </a:extLst>
          </p:cNvPr>
          <p:cNvSpPr>
            <a:spLocks noGrp="1"/>
          </p:cNvSpPr>
          <p:nvPr>
            <p:ph type="title"/>
          </p:nvPr>
        </p:nvSpPr>
        <p:spPr>
          <a:xfrm>
            <a:off x="584681" y="947699"/>
            <a:ext cx="6502994" cy="1618489"/>
          </a:xfrm>
        </p:spPr>
        <p:txBody>
          <a:bodyPr anchor="ctr">
            <a:normAutofit/>
          </a:bodyPr>
          <a:lstStyle/>
          <a:p>
            <a:r>
              <a:rPr lang="en-SG" sz="4800" dirty="0"/>
              <a:t>Trends</a:t>
            </a:r>
          </a:p>
        </p:txBody>
      </p:sp>
    </p:spTree>
    <p:extLst>
      <p:ext uri="{BB962C8B-B14F-4D97-AF65-F5344CB8AC3E}">
        <p14:creationId xmlns:p14="http://schemas.microsoft.com/office/powerpoint/2010/main" val="162312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C1BF51-472A-41BE-A559-9E105BA674D7}"/>
              </a:ext>
            </a:extLst>
          </p:cNvPr>
          <p:cNvSpPr>
            <a:spLocks noGrp="1"/>
          </p:cNvSpPr>
          <p:nvPr>
            <p:ph type="title"/>
          </p:nvPr>
        </p:nvSpPr>
        <p:spPr>
          <a:xfrm>
            <a:off x="640080" y="2074363"/>
            <a:ext cx="2752354" cy="2709275"/>
          </a:xfrm>
          <a:prstGeom prst="ellipse">
            <a:avLst/>
          </a:prstGeom>
          <a:solidFill>
            <a:srgbClr val="FFC000"/>
          </a:solidFill>
          <a:ln w="174625" cmpd="thinThick">
            <a:solidFill>
              <a:srgbClr val="FFC000"/>
            </a:solidFill>
          </a:ln>
        </p:spPr>
        <p:txBody>
          <a:bodyPr vert="horz" lIns="91440" tIns="45720" rIns="91440" bIns="45720" rtlCol="0" anchor="ctr">
            <a:normAutofit/>
          </a:bodyPr>
          <a:lstStyle/>
          <a:p>
            <a:pPr algn="ctr"/>
            <a:r>
              <a:rPr lang="en-US" sz="2600" kern="1200" dirty="0">
                <a:latin typeface="+mj-lt"/>
                <a:ea typeface="+mj-ea"/>
                <a:cs typeface="+mj-cs"/>
              </a:rPr>
              <a:t>MODEL FEATURES</a:t>
            </a:r>
          </a:p>
        </p:txBody>
      </p:sp>
      <p:graphicFrame>
        <p:nvGraphicFramePr>
          <p:cNvPr id="8" name="Table 4">
            <a:extLst>
              <a:ext uri="{FF2B5EF4-FFF2-40B4-BE49-F238E27FC236}">
                <a16:creationId xmlns:a16="http://schemas.microsoft.com/office/drawing/2014/main" id="{584A28ED-43EB-4B17-8E00-C49B5DE793AD}"/>
              </a:ext>
            </a:extLst>
          </p:cNvPr>
          <p:cNvGraphicFramePr>
            <a:graphicFrameLocks noGrp="1"/>
          </p:cNvGraphicFramePr>
          <p:nvPr>
            <p:extLst>
              <p:ext uri="{D42A27DB-BD31-4B8C-83A1-F6EECF244321}">
                <p14:modId xmlns:p14="http://schemas.microsoft.com/office/powerpoint/2010/main" val="4023910877"/>
              </p:ext>
            </p:extLst>
          </p:nvPr>
        </p:nvGraphicFramePr>
        <p:xfrm>
          <a:off x="3670111" y="867592"/>
          <a:ext cx="8054574" cy="5369433"/>
        </p:xfrm>
        <a:graphic>
          <a:graphicData uri="http://schemas.openxmlformats.org/drawingml/2006/table">
            <a:tbl>
              <a:tblPr firstRow="1" bandRow="1">
                <a:tableStyleId>{0505E3EF-67EA-436B-97B2-0124C06EBD24}</a:tableStyleId>
              </a:tblPr>
              <a:tblGrid>
                <a:gridCol w="1323391">
                  <a:extLst>
                    <a:ext uri="{9D8B030D-6E8A-4147-A177-3AD203B41FA5}">
                      <a16:colId xmlns:a16="http://schemas.microsoft.com/office/drawing/2014/main" val="4236437642"/>
                    </a:ext>
                  </a:extLst>
                </a:gridCol>
                <a:gridCol w="3069230">
                  <a:extLst>
                    <a:ext uri="{9D8B030D-6E8A-4147-A177-3AD203B41FA5}">
                      <a16:colId xmlns:a16="http://schemas.microsoft.com/office/drawing/2014/main" val="2093407067"/>
                    </a:ext>
                  </a:extLst>
                </a:gridCol>
                <a:gridCol w="3661953">
                  <a:extLst>
                    <a:ext uri="{9D8B030D-6E8A-4147-A177-3AD203B41FA5}">
                      <a16:colId xmlns:a16="http://schemas.microsoft.com/office/drawing/2014/main" val="2462147401"/>
                    </a:ext>
                  </a:extLst>
                </a:gridCol>
              </a:tblGrid>
              <a:tr h="574188">
                <a:tc>
                  <a:txBody>
                    <a:bodyPr/>
                    <a:lstStyle/>
                    <a:p>
                      <a:r>
                        <a:rPr lang="en-SG" sz="1600"/>
                        <a:t>Feature name</a:t>
                      </a:r>
                    </a:p>
                  </a:txBody>
                  <a:tcPr marL="77593" marR="77593" marT="38796" marB="38796"/>
                </a:tc>
                <a:tc>
                  <a:txBody>
                    <a:bodyPr/>
                    <a:lstStyle/>
                    <a:p>
                      <a:r>
                        <a:rPr lang="en-SG" sz="1600" dirty="0"/>
                        <a:t>Feature Type</a:t>
                      </a:r>
                    </a:p>
                  </a:txBody>
                  <a:tcPr marL="77593" marR="77593" marT="38796" marB="38796"/>
                </a:tc>
                <a:tc>
                  <a:txBody>
                    <a:bodyPr/>
                    <a:lstStyle/>
                    <a:p>
                      <a:r>
                        <a:rPr lang="en-SG" sz="1600"/>
                        <a:t>Rationale</a:t>
                      </a:r>
                    </a:p>
                  </a:txBody>
                  <a:tcPr marL="77593" marR="77593" marT="38796" marB="38796"/>
                </a:tc>
                <a:extLst>
                  <a:ext uri="{0D108BD9-81ED-4DB2-BD59-A6C34878D82A}">
                    <a16:rowId xmlns:a16="http://schemas.microsoft.com/office/drawing/2014/main" val="3301453451"/>
                  </a:ext>
                </a:extLst>
              </a:tr>
              <a:tr h="574188">
                <a:tc>
                  <a:txBody>
                    <a:bodyPr/>
                    <a:lstStyle/>
                    <a:p>
                      <a:pPr algn="ctr"/>
                      <a:r>
                        <a:rPr lang="en-SG" sz="1600"/>
                        <a:t>species</a:t>
                      </a:r>
                      <a:endParaRPr lang="en-SG" sz="1600" i="1"/>
                    </a:p>
                  </a:txBody>
                  <a:tcPr marL="77593" marR="77593" marT="38796" marB="38796" anchor="ctr"/>
                </a:tc>
                <a:tc>
                  <a:txBody>
                    <a:bodyPr/>
                    <a:lstStyle/>
                    <a:p>
                      <a:r>
                        <a:rPr lang="en-SG" sz="1600"/>
                        <a:t>Nominal (pipiens, pipiens/restuans, restuans)</a:t>
                      </a:r>
                    </a:p>
                  </a:txBody>
                  <a:tcPr marL="77593" marR="77593" marT="38796" marB="38796"/>
                </a:tc>
                <a:tc>
                  <a:txBody>
                    <a:bodyPr/>
                    <a:lstStyle/>
                    <a:p>
                      <a:r>
                        <a:rPr lang="en-SG" sz="1600"/>
                        <a:t>Only two species of the Culex mosquito are carriers of WNV</a:t>
                      </a:r>
                    </a:p>
                  </a:txBody>
                  <a:tcPr marL="77593" marR="77593" marT="38796" marB="38796"/>
                </a:tc>
                <a:extLst>
                  <a:ext uri="{0D108BD9-81ED-4DB2-BD59-A6C34878D82A}">
                    <a16:rowId xmlns:a16="http://schemas.microsoft.com/office/drawing/2014/main" val="1353291494"/>
                  </a:ext>
                </a:extLst>
              </a:tr>
              <a:tr h="341409">
                <a:tc>
                  <a:txBody>
                    <a:bodyPr/>
                    <a:lstStyle/>
                    <a:p>
                      <a:pPr algn="ctr"/>
                      <a:r>
                        <a:rPr lang="en-SG" sz="1600"/>
                        <a:t>tavg</a:t>
                      </a:r>
                      <a:endParaRPr lang="en-SG" sz="1600" i="1"/>
                    </a:p>
                  </a:txBody>
                  <a:tcPr marL="77593" marR="77593" marT="38796" marB="38796" anchor="ctr"/>
                </a:tc>
                <a:tc>
                  <a:txBody>
                    <a:bodyPr/>
                    <a:lstStyle/>
                    <a:p>
                      <a:r>
                        <a:rPr lang="en-SG" sz="1600"/>
                        <a:t>Continuous</a:t>
                      </a:r>
                    </a:p>
                  </a:txBody>
                  <a:tcPr marL="77593" marR="77593" marT="38796" marB="38796"/>
                </a:tc>
                <a:tc>
                  <a:txBody>
                    <a:bodyPr/>
                    <a:lstStyle/>
                    <a:p>
                      <a:r>
                        <a:rPr lang="en-SG" sz="1600"/>
                        <a:t>Related to mosquito activity</a:t>
                      </a:r>
                    </a:p>
                  </a:txBody>
                  <a:tcPr marL="77593" marR="77593" marT="38796" marB="38796"/>
                </a:tc>
                <a:extLst>
                  <a:ext uri="{0D108BD9-81ED-4DB2-BD59-A6C34878D82A}">
                    <a16:rowId xmlns:a16="http://schemas.microsoft.com/office/drawing/2014/main" val="3481064298"/>
                  </a:ext>
                </a:extLst>
              </a:tr>
              <a:tr h="341409">
                <a:tc>
                  <a:txBody>
                    <a:bodyPr/>
                    <a:lstStyle/>
                    <a:p>
                      <a:pPr algn="ctr"/>
                      <a:r>
                        <a:rPr lang="en-SG" sz="1600"/>
                        <a:t>depart</a:t>
                      </a:r>
                      <a:endParaRPr lang="en-SG" sz="1600" i="1"/>
                    </a:p>
                  </a:txBody>
                  <a:tcPr marL="77593" marR="77593" marT="38796" marB="38796" anchor="ctr"/>
                </a:tc>
                <a:tc>
                  <a:txBody>
                    <a:bodyPr/>
                    <a:lstStyle/>
                    <a:p>
                      <a:r>
                        <a:rPr lang="en-SG" sz="1600"/>
                        <a:t>Continuous</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3539144945"/>
                  </a:ext>
                </a:extLst>
              </a:tr>
              <a:tr h="341409">
                <a:tc>
                  <a:txBody>
                    <a:bodyPr/>
                    <a:lstStyle/>
                    <a:p>
                      <a:pPr algn="ctr"/>
                      <a:r>
                        <a:rPr lang="en-SG" sz="1600"/>
                        <a:t>dewpoint</a:t>
                      </a:r>
                      <a:endParaRPr lang="en-SG" sz="1600" i="1"/>
                    </a:p>
                  </a:txBody>
                  <a:tcPr marL="77593" marR="77593" marT="38796" marB="38796" anchor="ctr"/>
                </a:tc>
                <a:tc>
                  <a:txBody>
                    <a:bodyPr/>
                    <a:lstStyle/>
                    <a:p>
                      <a:r>
                        <a:rPr lang="en-SG" sz="1600"/>
                        <a:t>Continuous</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1676850329"/>
                  </a:ext>
                </a:extLst>
              </a:tr>
              <a:tr h="341409">
                <a:tc>
                  <a:txBody>
                    <a:bodyPr/>
                    <a:lstStyle/>
                    <a:p>
                      <a:pPr algn="ctr"/>
                      <a:r>
                        <a:rPr lang="en-SG" sz="1600"/>
                        <a:t>cool</a:t>
                      </a:r>
                      <a:endParaRPr lang="en-SG" sz="1600" i="1"/>
                    </a:p>
                  </a:txBody>
                  <a:tcPr marL="77593" marR="77593" marT="38796" marB="38796" anchor="ctr"/>
                </a:tc>
                <a:tc>
                  <a:txBody>
                    <a:bodyPr/>
                    <a:lstStyle/>
                    <a:p>
                      <a:r>
                        <a:rPr lang="en-SG" sz="1600"/>
                        <a:t>Continuous</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737075788"/>
                  </a:ext>
                </a:extLst>
              </a:tr>
              <a:tr h="574188">
                <a:tc>
                  <a:txBody>
                    <a:bodyPr/>
                    <a:lstStyle/>
                    <a:p>
                      <a:pPr algn="ctr"/>
                      <a:r>
                        <a:rPr lang="en-SG" sz="1600"/>
                        <a:t>daylight hours</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1932048050"/>
                  </a:ext>
                </a:extLst>
              </a:tr>
              <a:tr h="574188">
                <a:tc>
                  <a:txBody>
                    <a:bodyPr/>
                    <a:lstStyle/>
                    <a:p>
                      <a:pPr algn="ctr"/>
                      <a:r>
                        <a:rPr lang="en-SG" sz="1600"/>
                        <a:t>relative humidity</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3373661452"/>
                  </a:ext>
                </a:extLst>
              </a:tr>
              <a:tr h="341409">
                <a:tc>
                  <a:txBody>
                    <a:bodyPr/>
                    <a:lstStyle/>
                    <a:p>
                      <a:pPr algn="ctr"/>
                      <a:r>
                        <a:rPr lang="en-SG" sz="1600"/>
                        <a:t>weathertype</a:t>
                      </a:r>
                      <a:endParaRPr lang="en-SG" sz="1600" i="1"/>
                    </a:p>
                  </a:txBody>
                  <a:tcPr marL="77593" marR="77593" marT="38796" marB="38796" anchor="ctr"/>
                </a:tc>
                <a:tc>
                  <a:txBody>
                    <a:bodyPr/>
                    <a:lstStyle/>
                    <a:p>
                      <a:r>
                        <a:rPr lang="en-SG" sz="1600"/>
                        <a:t>Nominal (ra, hz, br, fg, ts, vc, dz)</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mosquito activity</a:t>
                      </a:r>
                    </a:p>
                  </a:txBody>
                  <a:tcPr marL="77593" marR="77593" marT="38796" marB="38796"/>
                </a:tc>
                <a:extLst>
                  <a:ext uri="{0D108BD9-81ED-4DB2-BD59-A6C34878D82A}">
                    <a16:rowId xmlns:a16="http://schemas.microsoft.com/office/drawing/2014/main" val="817076632"/>
                  </a:ext>
                </a:extLst>
              </a:tr>
              <a:tr h="341409">
                <a:tc>
                  <a:txBody>
                    <a:bodyPr/>
                    <a:lstStyle/>
                    <a:p>
                      <a:pPr algn="ctr"/>
                      <a:r>
                        <a:rPr lang="en-SG" sz="1600"/>
                        <a:t>preciptotal</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r>
                        <a:rPr lang="en-SG" sz="1600"/>
                        <a:t>Related to mosquito breeding</a:t>
                      </a:r>
                    </a:p>
                  </a:txBody>
                  <a:tcPr marL="77593" marR="77593" marT="38796" marB="38796"/>
                </a:tc>
                <a:extLst>
                  <a:ext uri="{0D108BD9-81ED-4DB2-BD59-A6C34878D82A}">
                    <a16:rowId xmlns:a16="http://schemas.microsoft.com/office/drawing/2014/main" val="2497255225"/>
                  </a:ext>
                </a:extLst>
              </a:tr>
              <a:tr h="341409">
                <a:tc>
                  <a:txBody>
                    <a:bodyPr/>
                    <a:lstStyle/>
                    <a:p>
                      <a:pPr algn="ctr"/>
                      <a:r>
                        <a:rPr lang="en-SG" sz="1600"/>
                        <a:t>stnpressure</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r>
                        <a:rPr lang="en-SG" sz="1600"/>
                        <a:t>Related to rainy season</a:t>
                      </a:r>
                    </a:p>
                  </a:txBody>
                  <a:tcPr marL="77593" marR="77593" marT="38796" marB="38796"/>
                </a:tc>
                <a:extLst>
                  <a:ext uri="{0D108BD9-81ED-4DB2-BD59-A6C34878D82A}">
                    <a16:rowId xmlns:a16="http://schemas.microsoft.com/office/drawing/2014/main" val="860111677"/>
                  </a:ext>
                </a:extLst>
              </a:tr>
              <a:tr h="341409">
                <a:tc>
                  <a:txBody>
                    <a:bodyPr/>
                    <a:lstStyle/>
                    <a:p>
                      <a:pPr algn="ctr"/>
                      <a:r>
                        <a:rPr lang="en-SG" sz="1600"/>
                        <a:t>sealevel</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t>Related to rainy season</a:t>
                      </a:r>
                    </a:p>
                  </a:txBody>
                  <a:tcPr marL="77593" marR="77593" marT="38796" marB="38796"/>
                </a:tc>
                <a:extLst>
                  <a:ext uri="{0D108BD9-81ED-4DB2-BD59-A6C34878D82A}">
                    <a16:rowId xmlns:a16="http://schemas.microsoft.com/office/drawing/2014/main" val="4060534473"/>
                  </a:ext>
                </a:extLst>
              </a:tr>
              <a:tr h="341409">
                <a:tc>
                  <a:txBody>
                    <a:bodyPr/>
                    <a:lstStyle/>
                    <a:p>
                      <a:pPr algn="ctr"/>
                      <a:r>
                        <a:rPr lang="en-SG" sz="1600"/>
                        <a:t>resultspeed</a:t>
                      </a:r>
                      <a:endParaRPr lang="en-SG" sz="1600" i="1"/>
                    </a:p>
                  </a:txBody>
                  <a:tcPr marL="77593" marR="77593" marT="38796" marB="38796" anchor="ctr"/>
                </a:tc>
                <a:tc>
                  <a:txBody>
                    <a:bodyPr/>
                    <a:lstStyle/>
                    <a:p>
                      <a:r>
                        <a:rPr lang="en-SG" sz="1600"/>
                        <a:t>Continuous (Engineered)</a:t>
                      </a:r>
                    </a:p>
                  </a:txBody>
                  <a:tcPr marL="77593" marR="77593" marT="38796" marB="3879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Related to rainy season</a:t>
                      </a:r>
                    </a:p>
                  </a:txBody>
                  <a:tcPr marL="77593" marR="77593" marT="38796" marB="38796"/>
                </a:tc>
                <a:extLst>
                  <a:ext uri="{0D108BD9-81ED-4DB2-BD59-A6C34878D82A}">
                    <a16:rowId xmlns:a16="http://schemas.microsoft.com/office/drawing/2014/main" val="1381188041"/>
                  </a:ext>
                </a:extLst>
              </a:tr>
            </a:tbl>
          </a:graphicData>
        </a:graphic>
      </p:graphicFrame>
    </p:spTree>
    <p:extLst>
      <p:ext uri="{BB962C8B-B14F-4D97-AF65-F5344CB8AC3E}">
        <p14:creationId xmlns:p14="http://schemas.microsoft.com/office/powerpoint/2010/main" val="235911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30383F-2903-459A-8978-8ACFAB4BD300}"/>
              </a:ext>
            </a:extLst>
          </p:cNvPr>
          <p:cNvSpPr/>
          <p:nvPr/>
        </p:nvSpPr>
        <p:spPr>
          <a:xfrm>
            <a:off x="0" y="1282890"/>
            <a:ext cx="12351224" cy="40733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BC0C787-00EC-4942-AE8E-584E92485902}"/>
              </a:ext>
            </a:extLst>
          </p:cNvPr>
          <p:cNvSpPr>
            <a:spLocks noGrp="1"/>
          </p:cNvSpPr>
          <p:nvPr>
            <p:ph type="title"/>
          </p:nvPr>
        </p:nvSpPr>
        <p:spPr>
          <a:xfrm>
            <a:off x="682242" y="109315"/>
            <a:ext cx="2917891" cy="1580912"/>
          </a:xfrm>
        </p:spPr>
        <p:txBody>
          <a:bodyPr>
            <a:normAutofit/>
          </a:bodyPr>
          <a:lstStyle/>
          <a:p>
            <a:r>
              <a:rPr lang="en-SG" sz="4800" dirty="0"/>
              <a:t>Species</a:t>
            </a:r>
            <a:endParaRPr lang="en-GB" sz="4800" dirty="0"/>
          </a:p>
        </p:txBody>
      </p:sp>
      <p:pic>
        <p:nvPicPr>
          <p:cNvPr id="5" name="Content Placeholder 4">
            <a:extLst>
              <a:ext uri="{FF2B5EF4-FFF2-40B4-BE49-F238E27FC236}">
                <a16:creationId xmlns:a16="http://schemas.microsoft.com/office/drawing/2014/main" id="{1E92748D-1696-4555-B715-7F3B3B8E93CE}"/>
              </a:ext>
            </a:extLst>
          </p:cNvPr>
          <p:cNvPicPr>
            <a:picLocks noGrp="1" noChangeAspect="1"/>
          </p:cNvPicPr>
          <p:nvPr>
            <p:ph idx="1"/>
          </p:nvPr>
        </p:nvPicPr>
        <p:blipFill>
          <a:blip r:embed="rId3"/>
          <a:stretch>
            <a:fillRect/>
          </a:stretch>
        </p:blipFill>
        <p:spPr>
          <a:xfrm>
            <a:off x="940482" y="1806059"/>
            <a:ext cx="4327238" cy="2936710"/>
          </a:xfrm>
        </p:spPr>
      </p:pic>
      <p:pic>
        <p:nvPicPr>
          <p:cNvPr id="8" name="Picture 7">
            <a:extLst>
              <a:ext uri="{FF2B5EF4-FFF2-40B4-BE49-F238E27FC236}">
                <a16:creationId xmlns:a16="http://schemas.microsoft.com/office/drawing/2014/main" id="{77F4A287-4A72-4E79-B23A-281EDEDBD4A7}"/>
              </a:ext>
            </a:extLst>
          </p:cNvPr>
          <p:cNvPicPr>
            <a:picLocks noChangeAspect="1"/>
          </p:cNvPicPr>
          <p:nvPr/>
        </p:nvPicPr>
        <p:blipFill>
          <a:blip r:embed="rId4"/>
          <a:stretch>
            <a:fillRect/>
          </a:stretch>
        </p:blipFill>
        <p:spPr>
          <a:xfrm>
            <a:off x="6271656" y="778556"/>
            <a:ext cx="5562600" cy="5524500"/>
          </a:xfrm>
          <a:prstGeom prst="rect">
            <a:avLst/>
          </a:prstGeom>
        </p:spPr>
      </p:pic>
      <p:sp>
        <p:nvSpPr>
          <p:cNvPr id="9" name="TextBox 8">
            <a:extLst>
              <a:ext uri="{FF2B5EF4-FFF2-40B4-BE49-F238E27FC236}">
                <a16:creationId xmlns:a16="http://schemas.microsoft.com/office/drawing/2014/main" id="{1387EB50-C227-4DF3-A9BA-04C05ACA0C8E}"/>
              </a:ext>
            </a:extLst>
          </p:cNvPr>
          <p:cNvSpPr txBox="1"/>
          <p:nvPr/>
        </p:nvSpPr>
        <p:spPr>
          <a:xfrm>
            <a:off x="8589522" y="3687531"/>
            <a:ext cx="1040861" cy="369332"/>
          </a:xfrm>
          <a:prstGeom prst="rect">
            <a:avLst/>
          </a:prstGeom>
          <a:noFill/>
        </p:spPr>
        <p:txBody>
          <a:bodyPr wrap="square" rtlCol="0">
            <a:spAutoFit/>
          </a:bodyPr>
          <a:lstStyle/>
          <a:p>
            <a:r>
              <a:rPr lang="en-SG"/>
              <a:t>10 Days</a:t>
            </a:r>
            <a:endParaRPr lang="en-GB" dirty="0"/>
          </a:p>
        </p:txBody>
      </p:sp>
      <p:pic>
        <p:nvPicPr>
          <p:cNvPr id="23" name="Picture 22">
            <a:extLst>
              <a:ext uri="{FF2B5EF4-FFF2-40B4-BE49-F238E27FC236}">
                <a16:creationId xmlns:a16="http://schemas.microsoft.com/office/drawing/2014/main" id="{4C157858-83CD-42AC-A690-1399446637E9}"/>
              </a:ext>
            </a:extLst>
          </p:cNvPr>
          <p:cNvPicPr>
            <a:picLocks noChangeAspect="1"/>
          </p:cNvPicPr>
          <p:nvPr/>
        </p:nvPicPr>
        <p:blipFill rotWithShape="1">
          <a:blip r:embed="rId5"/>
          <a:srcRect l="757" t="-366" r="72381" b="16392"/>
          <a:stretch/>
        </p:blipFill>
        <p:spPr>
          <a:xfrm>
            <a:off x="940482" y="4858601"/>
            <a:ext cx="1559594" cy="1757963"/>
          </a:xfrm>
          <a:prstGeom prst="rect">
            <a:avLst/>
          </a:prstGeom>
        </p:spPr>
      </p:pic>
      <p:pic>
        <p:nvPicPr>
          <p:cNvPr id="33" name="Picture 32">
            <a:extLst>
              <a:ext uri="{FF2B5EF4-FFF2-40B4-BE49-F238E27FC236}">
                <a16:creationId xmlns:a16="http://schemas.microsoft.com/office/drawing/2014/main" id="{3A102525-0C18-490E-B706-CBF60CE38982}"/>
              </a:ext>
            </a:extLst>
          </p:cNvPr>
          <p:cNvPicPr>
            <a:picLocks noChangeAspect="1"/>
          </p:cNvPicPr>
          <p:nvPr/>
        </p:nvPicPr>
        <p:blipFill rotWithShape="1">
          <a:blip r:embed="rId5"/>
          <a:srcRect l="26967" r="32727" b="15232"/>
          <a:stretch/>
        </p:blipFill>
        <p:spPr>
          <a:xfrm>
            <a:off x="3104101" y="4884053"/>
            <a:ext cx="2251050" cy="1707057"/>
          </a:xfrm>
          <a:prstGeom prst="rect">
            <a:avLst/>
          </a:prstGeom>
        </p:spPr>
      </p:pic>
    </p:spTree>
    <p:extLst>
      <p:ext uri="{BB962C8B-B14F-4D97-AF65-F5344CB8AC3E}">
        <p14:creationId xmlns:p14="http://schemas.microsoft.com/office/powerpoint/2010/main" val="247977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84822-BBF1-46DC-8463-F7F4D792132C}"/>
              </a:ext>
            </a:extLst>
          </p:cNvPr>
          <p:cNvSpPr>
            <a:spLocks noGrp="1"/>
          </p:cNvSpPr>
          <p:nvPr>
            <p:ph type="title"/>
          </p:nvPr>
        </p:nvSpPr>
        <p:spPr>
          <a:xfrm>
            <a:off x="1282963" y="1238080"/>
            <a:ext cx="9849751" cy="1349671"/>
          </a:xfrm>
        </p:spPr>
        <p:txBody>
          <a:bodyPr anchor="b">
            <a:normAutofit/>
          </a:bodyPr>
          <a:lstStyle/>
          <a:p>
            <a:r>
              <a:rPr lang="en-SG" sz="5400"/>
              <a:t>Engineered Features</a:t>
            </a:r>
          </a:p>
        </p:txBody>
      </p:sp>
      <p:sp>
        <p:nvSpPr>
          <p:cNvPr id="3" name="Content Placeholder 2">
            <a:extLst>
              <a:ext uri="{FF2B5EF4-FFF2-40B4-BE49-F238E27FC236}">
                <a16:creationId xmlns:a16="http://schemas.microsoft.com/office/drawing/2014/main" id="{64C1F0DD-109D-4CAD-B317-236364F29D2D}"/>
              </a:ext>
            </a:extLst>
          </p:cNvPr>
          <p:cNvSpPr>
            <a:spLocks noGrp="1"/>
          </p:cNvSpPr>
          <p:nvPr>
            <p:ph idx="1"/>
          </p:nvPr>
        </p:nvSpPr>
        <p:spPr>
          <a:xfrm>
            <a:off x="1289304" y="2902913"/>
            <a:ext cx="9849751" cy="3032168"/>
          </a:xfrm>
        </p:spPr>
        <p:txBody>
          <a:bodyPr anchor="ctr">
            <a:normAutofit/>
          </a:bodyPr>
          <a:lstStyle/>
          <a:p>
            <a:r>
              <a:rPr lang="en-SG" sz="2000"/>
              <a:t>Daylight Hours</a:t>
            </a:r>
          </a:p>
          <a:p>
            <a:r>
              <a:rPr lang="en-SG" sz="2000"/>
              <a:t>Relative Humidity</a:t>
            </a:r>
          </a:p>
          <a:p>
            <a:r>
              <a:rPr lang="en-SG" sz="2000"/>
              <a:t>Lagged and Rolled features</a:t>
            </a:r>
          </a:p>
          <a:p>
            <a:pPr lvl="1"/>
            <a:r>
              <a:rPr lang="en-SG" sz="2000" i="1"/>
              <a:t>Preciptotal</a:t>
            </a:r>
          </a:p>
          <a:p>
            <a:pPr lvl="1"/>
            <a:r>
              <a:rPr lang="en-SG" sz="2000" i="1"/>
              <a:t>Stnpressure</a:t>
            </a:r>
          </a:p>
          <a:p>
            <a:pPr lvl="1"/>
            <a:r>
              <a:rPr lang="en-SG" sz="2000" i="1"/>
              <a:t>Sealevel</a:t>
            </a:r>
          </a:p>
          <a:p>
            <a:pPr lvl="1"/>
            <a:r>
              <a:rPr lang="en-SG" sz="2000" i="1"/>
              <a:t>Resultspeed</a:t>
            </a:r>
          </a:p>
          <a:p>
            <a:endParaRPr lang="en-SG" sz="2000"/>
          </a:p>
        </p:txBody>
      </p:sp>
    </p:spTree>
    <p:extLst>
      <p:ext uri="{BB962C8B-B14F-4D97-AF65-F5344CB8AC3E}">
        <p14:creationId xmlns:p14="http://schemas.microsoft.com/office/powerpoint/2010/main" val="81670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C0C787-00EC-4942-AE8E-584E92485902}"/>
              </a:ext>
            </a:extLst>
          </p:cNvPr>
          <p:cNvSpPr>
            <a:spLocks noGrp="1"/>
          </p:cNvSpPr>
          <p:nvPr>
            <p:ph type="title"/>
          </p:nvPr>
        </p:nvSpPr>
        <p:spPr>
          <a:xfrm>
            <a:off x="621792" y="1161288"/>
            <a:ext cx="3602736" cy="4526280"/>
          </a:xfrm>
        </p:spPr>
        <p:txBody>
          <a:bodyPr>
            <a:normAutofit/>
          </a:bodyPr>
          <a:lstStyle/>
          <a:p>
            <a:r>
              <a:rPr lang="en-SG" sz="4000"/>
              <a:t>Daylight Hours </a:t>
            </a:r>
            <a:endParaRPr lang="en-GB"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66FE7B8-B90B-4A1A-ACDA-800983132C02}"/>
              </a:ext>
            </a:extLst>
          </p:cNvPr>
          <p:cNvGraphicFramePr>
            <a:graphicFrameLocks noGrp="1"/>
          </p:cNvGraphicFramePr>
          <p:nvPr>
            <p:ph idx="1"/>
            <p:extLst>
              <p:ext uri="{D42A27DB-BD31-4B8C-83A1-F6EECF244321}">
                <p14:modId xmlns:p14="http://schemas.microsoft.com/office/powerpoint/2010/main" val="158469710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9983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2156</TotalTime>
  <Words>2150</Words>
  <Application>Microsoft Office PowerPoint</Application>
  <PresentationFormat>Widescreen</PresentationFormat>
  <Paragraphs>279</Paragraphs>
  <Slides>28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Roboto</vt:lpstr>
      <vt:lpstr>Verdana</vt:lpstr>
      <vt:lpstr>Office Theme</vt:lpstr>
      <vt:lpstr>Predicting West Nile Virus in Chicago</vt:lpstr>
      <vt:lpstr>PROBLEM STATEMENT</vt:lpstr>
      <vt:lpstr>ABOUT THE WNV</vt:lpstr>
      <vt:lpstr>West Nile Virus peaks in August (summer months)</vt:lpstr>
      <vt:lpstr>Trends</vt:lpstr>
      <vt:lpstr>MODEL FEATURES</vt:lpstr>
      <vt:lpstr>Species</vt:lpstr>
      <vt:lpstr>Engineered Features</vt:lpstr>
      <vt:lpstr>Daylight Hours </vt:lpstr>
      <vt:lpstr>Relative Humidity</vt:lpstr>
      <vt:lpstr>Lag and roll</vt:lpstr>
      <vt:lpstr>MODELLING</vt:lpstr>
      <vt:lpstr>STRONG FEATURES</vt:lpstr>
      <vt:lpstr>GRIDSEARCH</vt:lpstr>
      <vt:lpstr>SELECTION CRITERIA</vt:lpstr>
      <vt:lpstr>MODEL SELECTION</vt:lpstr>
      <vt:lpstr>SPRAY RECOMMENDATIONS</vt:lpstr>
      <vt:lpstr>Exploring the effects of spraying </vt:lpstr>
      <vt:lpstr>Recommendations</vt:lpstr>
      <vt:lpstr>Project Limitations </vt:lpstr>
      <vt:lpstr>WNV Hotspots</vt:lpstr>
      <vt:lpstr>PowerPoint Presentation</vt:lpstr>
      <vt:lpstr>Future Work</vt:lpstr>
      <vt:lpstr>Thanks!</vt:lpstr>
      <vt:lpstr>ADDITIONAL SLIDES 1</vt:lpstr>
      <vt:lpstr>ADDITIONAL SLIDES 2</vt:lpstr>
      <vt:lpstr>ADDITIONAL SLIDES 3</vt:lpstr>
      <vt:lpstr>ADDITIONAL SLIDES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angeline chandraatmadja</dc:creator>
  <cp:lastModifiedBy>Christopher Gozali</cp:lastModifiedBy>
  <cp:revision>62</cp:revision>
  <dcterms:created xsi:type="dcterms:W3CDTF">2021-07-14T09:46:18Z</dcterms:created>
  <dcterms:modified xsi:type="dcterms:W3CDTF">2021-07-16T03:03:06Z</dcterms:modified>
</cp:coreProperties>
</file>